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387" r:id="rId1"/>
  </p:sldMasterIdLst>
  <p:notesMasterIdLst>
    <p:notesMasterId r:id="rId46"/>
  </p:notesMasterIdLst>
  <p:handoutMasterIdLst>
    <p:handoutMasterId r:id="rId47"/>
  </p:handoutMasterIdLst>
  <p:sldIdLst>
    <p:sldId id="957" r:id="rId2"/>
    <p:sldId id="995" r:id="rId3"/>
    <p:sldId id="960" r:id="rId4"/>
    <p:sldId id="961" r:id="rId5"/>
    <p:sldId id="996" r:id="rId6"/>
    <p:sldId id="962" r:id="rId7"/>
    <p:sldId id="963" r:id="rId8"/>
    <p:sldId id="997" r:id="rId9"/>
    <p:sldId id="998" r:id="rId10"/>
    <p:sldId id="999" r:id="rId11"/>
    <p:sldId id="1000" r:id="rId12"/>
    <p:sldId id="1001" r:id="rId13"/>
    <p:sldId id="1002" r:id="rId14"/>
    <p:sldId id="1003" r:id="rId15"/>
    <p:sldId id="1004" r:id="rId16"/>
    <p:sldId id="1005" r:id="rId17"/>
    <p:sldId id="1007" r:id="rId18"/>
    <p:sldId id="1008" r:id="rId19"/>
    <p:sldId id="1009" r:id="rId20"/>
    <p:sldId id="1010" r:id="rId21"/>
    <p:sldId id="1011" r:id="rId22"/>
    <p:sldId id="1012" r:id="rId23"/>
    <p:sldId id="1013" r:id="rId24"/>
    <p:sldId id="975" r:id="rId25"/>
    <p:sldId id="976" r:id="rId26"/>
    <p:sldId id="977" r:id="rId27"/>
    <p:sldId id="978" r:id="rId28"/>
    <p:sldId id="979" r:id="rId29"/>
    <p:sldId id="980" r:id="rId30"/>
    <p:sldId id="981" r:id="rId31"/>
    <p:sldId id="982" r:id="rId32"/>
    <p:sldId id="983" r:id="rId33"/>
    <p:sldId id="984" r:id="rId34"/>
    <p:sldId id="985" r:id="rId35"/>
    <p:sldId id="986" r:id="rId36"/>
    <p:sldId id="987" r:id="rId37"/>
    <p:sldId id="1016" r:id="rId38"/>
    <p:sldId id="1017" r:id="rId39"/>
    <p:sldId id="1018" r:id="rId40"/>
    <p:sldId id="1019" r:id="rId41"/>
    <p:sldId id="1014" r:id="rId42"/>
    <p:sldId id="992" r:id="rId43"/>
    <p:sldId id="993" r:id="rId44"/>
    <p:sldId id="994" r:id="rId45"/>
  </p:sldIdLst>
  <p:sldSz cx="9144000" cy="6858000" type="screen4x3"/>
  <p:notesSz cx="4565650" cy="6797675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14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. Nail BURAL" initials="IN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  <a:srgbClr val="CC0000"/>
    <a:srgbClr val="FFCCFF"/>
    <a:srgbClr val="FF66CC"/>
    <a:srgbClr val="000066"/>
    <a:srgbClr val="FF99CC"/>
    <a:srgbClr val="E7DBE5"/>
    <a:srgbClr val="D0DBF2"/>
    <a:srgbClr val="E1E4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Orta Stil 1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Açık Stil 3 - Vurgu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4B1156A-380E-4F78-BDF5-A606A8083BF9}" styleName="Orta Stil 4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Açık Stil 2 - Vurgu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A107856-5554-42FB-B03E-39F5DBC370BA}" styleName="Orta Stil 4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8603FDC-E32A-4AB5-989C-0864C3EAD2B8}" styleName="Tema Uygulanmış Stil 2 - Vurgu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ema Uygulanmış Stil 2 - Vurgu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Orta Stil 1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Koyu Stil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5758FB7-9AC5-4552-8A53-C91805E547FA}" styleName="Tema Uygulanmış Stil 1 - Vurgu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98" autoAdjust="0"/>
    <p:restoredTop sz="91921" autoAdjust="0"/>
  </p:normalViewPr>
  <p:slideViewPr>
    <p:cSldViewPr>
      <p:cViewPr varScale="1">
        <p:scale>
          <a:sx n="106" d="100"/>
          <a:sy n="106" d="100"/>
        </p:scale>
        <p:origin x="183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-2922" y="-90"/>
      </p:cViewPr>
      <p:guideLst>
        <p:guide orient="horz" pos="2141"/>
        <p:guide pos="14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525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066" y="-1087"/>
            <a:ext cx="1978947" cy="341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405" tIns="0" rIns="13405" bIns="0" numCol="1" anchor="t" anchorCtr="0" compatLnSpc="1">
            <a:prstTxWarp prst="textNoShape">
              <a:avLst/>
            </a:prstTxWarp>
          </a:bodyPr>
          <a:lstStyle>
            <a:lvl1pPr defTabSz="643893" eaLnBrk="0" hangingPunct="0">
              <a:defRPr sz="700" b="0" i="1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2586704" y="-1087"/>
            <a:ext cx="1978946" cy="341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405" tIns="0" rIns="13405" bIns="0" numCol="1" anchor="t" anchorCtr="0" compatLnSpc="1">
            <a:prstTxWarp prst="textNoShape">
              <a:avLst/>
            </a:prstTxWarp>
          </a:bodyPr>
          <a:lstStyle>
            <a:lvl1pPr algn="r" defTabSz="643893" eaLnBrk="0" hangingPunct="0">
              <a:defRPr sz="700" b="0" i="1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B4BAAA9-EB4D-4D5F-B628-A8DD52C11275}" type="datetimeFigureOut">
              <a:rPr lang="tr-TR"/>
              <a:pPr>
                <a:defRPr/>
              </a:pPr>
              <a:t>1.10.2019</a:t>
            </a:fld>
            <a:endParaRPr lang="tr-TR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88963" y="514350"/>
            <a:ext cx="3386137" cy="2540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07758" y="3229794"/>
            <a:ext cx="3349068" cy="3056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4789" tIns="32395" rIns="64789" bIns="323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biçemlerini düzenlemek için tıklat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066" y="6456326"/>
            <a:ext cx="1978947" cy="341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405" tIns="0" rIns="13405" bIns="0" numCol="1" anchor="b" anchorCtr="0" compatLnSpc="1">
            <a:prstTxWarp prst="textNoShape">
              <a:avLst/>
            </a:prstTxWarp>
          </a:bodyPr>
          <a:lstStyle>
            <a:lvl1pPr defTabSz="643893" eaLnBrk="0" hangingPunct="0">
              <a:defRPr sz="700" b="0" i="1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586704" y="6456326"/>
            <a:ext cx="1978946" cy="341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405" tIns="0" rIns="13405" bIns="0" numCol="1" anchor="b" anchorCtr="0" compatLnSpc="1">
            <a:prstTxWarp prst="textNoShape">
              <a:avLst/>
            </a:prstTxWarp>
          </a:bodyPr>
          <a:lstStyle>
            <a:lvl1pPr algn="r" defTabSz="643893" eaLnBrk="0" hangingPunct="0">
              <a:defRPr sz="700" b="0" i="1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A5FF7F2-0FBD-4203-A1CD-16512D028B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91556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13C59A-B947-418B-97CA-52467FC462A3}" type="slidenum">
              <a:rPr lang="tr-TR" smtClean="0"/>
              <a:pPr>
                <a:defRPr/>
              </a:pPr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6731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527569" indent="-202911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811644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136302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1460960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1785617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2110275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2434933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2759591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376B04A-49F8-4227-A8A8-AF1F3C558E9A}" type="slidenum">
              <a:rPr lang="tr-TR" altLang="tr-TR" sz="900"/>
              <a:pPr eaLnBrk="1" hangingPunct="1"/>
              <a:t>12</a:t>
            </a:fld>
            <a:endParaRPr lang="tr-TR" altLang="tr-TR" sz="9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527569" indent="-202911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811644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136302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1460960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1785617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2110275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2434933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2759591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6199207-E310-4EA4-B4FD-656B69BC0B3C}" type="slidenum">
              <a:rPr lang="tr-TR" altLang="tr-TR" sz="900"/>
              <a:pPr eaLnBrk="1" hangingPunct="1"/>
              <a:t>13</a:t>
            </a:fld>
            <a:endParaRPr lang="tr-TR" altLang="tr-TR" sz="9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527569" indent="-202911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811644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136302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1460960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1785617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2110275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2434933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2759591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92E032A-6698-4561-824B-A376027EA2E4}" type="slidenum">
              <a:rPr lang="tr-TR" altLang="tr-TR" sz="900"/>
              <a:pPr eaLnBrk="1" hangingPunct="1"/>
              <a:t>14</a:t>
            </a:fld>
            <a:endParaRPr lang="tr-TR" altLang="tr-TR" sz="9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527569" indent="-202911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811644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136302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1460960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1785617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2110275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2434933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2759591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41CD29B-F79F-4C57-BD19-4DE24C82BB36}" type="slidenum">
              <a:rPr lang="tr-TR" altLang="tr-TR" sz="900"/>
              <a:pPr eaLnBrk="1" hangingPunct="1"/>
              <a:t>15</a:t>
            </a:fld>
            <a:endParaRPr lang="tr-TR" altLang="tr-TR" sz="9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527569" indent="-202911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811644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136302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1460960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1785617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2110275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2434933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2759591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E04A735-7D82-494B-8F76-16AF7CEE767E}" type="slidenum">
              <a:rPr lang="tr-TR" altLang="tr-TR" sz="900"/>
              <a:pPr eaLnBrk="1" hangingPunct="1"/>
              <a:t>16</a:t>
            </a:fld>
            <a:endParaRPr lang="tr-TR" altLang="tr-TR" sz="9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527569" indent="-202911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811644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136302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1460960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1785617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2110275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2434933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2759591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7D3E067-A23F-4729-BA85-D95725F3CD71}" type="slidenum">
              <a:rPr lang="tr-TR" altLang="tr-TR" sz="900"/>
              <a:pPr eaLnBrk="1" hangingPunct="1"/>
              <a:t>17</a:t>
            </a:fld>
            <a:endParaRPr lang="tr-TR" altLang="tr-TR" sz="9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527569" indent="-202911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811644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136302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1460960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1785617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2110275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2434933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2759591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94DD488-C27E-4648-A08D-07784478F620}" type="slidenum">
              <a:rPr lang="tr-TR" altLang="tr-TR" sz="900"/>
              <a:pPr eaLnBrk="1" hangingPunct="1"/>
              <a:t>18</a:t>
            </a:fld>
            <a:endParaRPr lang="tr-TR" altLang="tr-TR" sz="9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527569" indent="-202911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811644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136302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1460960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1785617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2110275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2434933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2759591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39BFBAE-8CBC-487E-8C3D-95BC702E593C}" type="slidenum">
              <a:rPr lang="tr-TR" altLang="tr-TR" sz="900"/>
              <a:pPr eaLnBrk="1" hangingPunct="1"/>
              <a:t>19</a:t>
            </a:fld>
            <a:endParaRPr lang="tr-TR" altLang="tr-TR" sz="9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527569" indent="-202911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811644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136302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1460960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1785617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2110275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2434933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2759591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252579B-CF33-4DEF-B787-7D7D36E6F8FE}" type="slidenum">
              <a:rPr lang="tr-TR" altLang="tr-TR" sz="900"/>
              <a:pPr eaLnBrk="1" hangingPunct="1"/>
              <a:t>20</a:t>
            </a:fld>
            <a:endParaRPr lang="tr-TR" altLang="tr-TR" sz="9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527569" indent="-202911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811644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136302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1460960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1785617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2110275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2434933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2759591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F3CED55-EE43-4080-BE37-86A57B83344A}" type="slidenum">
              <a:rPr lang="tr-TR" altLang="tr-TR" sz="900"/>
              <a:pPr eaLnBrk="1" hangingPunct="1"/>
              <a:t>21</a:t>
            </a:fld>
            <a:endParaRPr lang="tr-TR" altLang="tr-TR" sz="9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13C59A-B947-418B-97CA-52467FC462A3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67316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527569" indent="-202911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811644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136302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1460960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1785617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2110275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2434933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2759591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6336282-BC80-46ED-9993-87A5F07DBDC9}" type="slidenum">
              <a:rPr lang="tr-TR" altLang="tr-TR" sz="900"/>
              <a:pPr eaLnBrk="1" hangingPunct="1"/>
              <a:t>22</a:t>
            </a:fld>
            <a:endParaRPr lang="tr-TR" altLang="tr-TR" sz="9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527569" indent="-202911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811644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136302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1460960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1785617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2110275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2434933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2759591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60B2474-0917-4D81-AF36-2048958FA20A}" type="slidenum">
              <a:rPr lang="tr-TR" altLang="tr-TR" sz="900"/>
              <a:pPr eaLnBrk="1" hangingPunct="1"/>
              <a:t>23</a:t>
            </a:fld>
            <a:endParaRPr lang="tr-TR" altLang="tr-TR" sz="9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13C59A-B947-418B-97CA-52467FC462A3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6731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13C59A-B947-418B-97CA-52467FC462A3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6731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13C59A-B947-418B-97CA-52467FC462A3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6731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527569" indent="-202911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811644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136302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1460960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1785617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2110275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2434933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2759591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BDF4A62-9B22-45CA-BC2E-C1B8672E468F}" type="slidenum">
              <a:rPr lang="tr-TR" altLang="tr-TR" sz="900"/>
              <a:pPr eaLnBrk="1" hangingPunct="1"/>
              <a:t>8</a:t>
            </a:fld>
            <a:endParaRPr lang="tr-TR" altLang="tr-TR" sz="9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527569" indent="-202911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811644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136302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1460960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1785617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2110275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2434933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2759591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80454B9-B364-4B25-8AE1-5A3FFA818147}" type="slidenum">
              <a:rPr lang="tr-TR" altLang="tr-TR" sz="900"/>
              <a:pPr eaLnBrk="1" hangingPunct="1"/>
              <a:t>9</a:t>
            </a:fld>
            <a:endParaRPr lang="tr-TR" altLang="tr-TR" sz="9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527569" indent="-202911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811644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136302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1460960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1785617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2110275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2434933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2759591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E3D0A0-C716-4D30-A4A7-9213B28481F4}" type="slidenum">
              <a:rPr lang="tr-TR" altLang="tr-TR" sz="900"/>
              <a:pPr eaLnBrk="1" hangingPunct="1"/>
              <a:t>10</a:t>
            </a:fld>
            <a:endParaRPr lang="tr-TR" altLang="tr-TR" sz="9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527569" indent="-202911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811644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136302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1460960" indent="-162329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1785617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2110275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2434933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2759591" indent="-162329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9A23DED-697D-4458-AF9D-F1404DCAB893}" type="slidenum">
              <a:rPr lang="tr-TR" altLang="tr-TR" sz="900"/>
              <a:pPr eaLnBrk="1" hangingPunct="1"/>
              <a:t>11</a:t>
            </a:fld>
            <a:endParaRPr lang="tr-TR" altLang="tr-TR" sz="9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8 Resim" descr="powerpoint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652120" y="3573016"/>
            <a:ext cx="3491880" cy="158417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F4CAB-93D1-4E0D-B38F-E49A1593247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27020"/>
      </p:ext>
    </p:extLst>
  </p:cSld>
  <p:clrMapOvr>
    <a:masterClrMapping/>
  </p:clrMapOvr>
  <p:transition spd="slow">
    <p:pull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D3886-7C9A-4C22-988A-8FCF63D5ACF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8550173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7A349-9688-4082-98EB-8DDEDFBB123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9667364"/>
      </p:ext>
    </p:extLst>
  </p:cSld>
  <p:clrMapOvr>
    <a:masterClrMapping/>
  </p:clrMapOvr>
  <p:transition spd="slow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8 Resim" descr="powerpoint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20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652120" y="3573016"/>
            <a:ext cx="3491880" cy="158417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C476F-4B71-47BF-90FB-9297EE9D8DA3}" type="datetime1">
              <a:rPr lang="tr-TR" smtClean="0"/>
              <a:pPr>
                <a:defRPr/>
              </a:pPr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46309-8865-4137-8DCB-F7CA1DD39F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27020"/>
      </p:ext>
    </p:extLst>
  </p:cSld>
  <p:clrMapOvr>
    <a:masterClrMapping/>
  </p:clrMapOvr>
  <p:transition spd="slow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13D68-AA64-4FA5-B9B7-6470DFFCF1E5}" type="datetime1">
              <a:rPr lang="tr-TR"/>
              <a:pPr>
                <a:defRPr/>
              </a:pPr>
              <a:t>1.10.2019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3A24D-25F7-4721-AB53-5A189348967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5323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D219A-CBEA-48E1-B347-3EF61FE453A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6910870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60541-5A12-4CC7-8E53-9C086AFCB5C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7682263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E0EC6-DA49-4BC9-B915-72F801645D4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6764127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17AAD-795B-48D0-B7FC-139F8243255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4532264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D11A2-92F2-423A-8A39-BFA3AAEC656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9616985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65CD4-0822-45A0-8CB8-E343A9F55B4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8696192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7641E-C69E-44FA-8475-D2FC445D628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6474135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DBD9B-C9EB-4D59-9708-BA37648A86B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2782206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7 Resim" descr="powerpoint3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82296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8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CF4CAB-93D1-4E0D-B38F-E49A1593247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8" r:id="rId1"/>
    <p:sldLayoutId id="2147484389" r:id="rId2"/>
    <p:sldLayoutId id="2147484390" r:id="rId3"/>
    <p:sldLayoutId id="2147484391" r:id="rId4"/>
    <p:sldLayoutId id="2147484392" r:id="rId5"/>
    <p:sldLayoutId id="2147484393" r:id="rId6"/>
    <p:sldLayoutId id="2147484394" r:id="rId7"/>
    <p:sldLayoutId id="2147484395" r:id="rId8"/>
    <p:sldLayoutId id="2147484396" r:id="rId9"/>
    <p:sldLayoutId id="2147484397" r:id="rId10"/>
    <p:sldLayoutId id="2147484398" r:id="rId11"/>
    <p:sldLayoutId id="2147484399" r:id="rId12"/>
    <p:sldLayoutId id="2147484400" r:id="rId13"/>
  </p:sldLayoutIdLst>
  <p:transition spd="slow">
    <p:pull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hyperlink" Target="../../2.01.01.05.024%20HEM.%20%20&#214;&#287;retmen%20Usta%20&#214;&#287;retici%20Oryantasyon%20Kursu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/>
            </a:r>
            <a:br>
              <a:rPr lang="tr-TR" smtClean="0"/>
            </a:br>
            <a:endParaRPr lang="tr-TR" dirty="0"/>
          </a:p>
        </p:txBody>
      </p:sp>
      <p:sp>
        <p:nvSpPr>
          <p:cNvPr id="5" name="1 Başlık"/>
          <p:cNvSpPr txBox="1">
            <a:spLocks/>
          </p:cNvSpPr>
          <p:nvPr/>
        </p:nvSpPr>
        <p:spPr bwMode="auto">
          <a:xfrm>
            <a:off x="1475656" y="3831377"/>
            <a:ext cx="6336704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525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endParaRPr lang="tr-TR" sz="2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30" t="24845" r="21508" b="56309"/>
          <a:stretch/>
        </p:blipFill>
        <p:spPr bwMode="auto">
          <a:xfrm>
            <a:off x="4427984" y="2475913"/>
            <a:ext cx="4536504" cy="167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t="6514" r="16989" b="7071"/>
          <a:stretch/>
        </p:blipFill>
        <p:spPr>
          <a:xfrm>
            <a:off x="7524328" y="469414"/>
            <a:ext cx="1214970" cy="1152128"/>
          </a:xfrm>
          <a:prstGeom prst="ellipse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1846615" y="421213"/>
            <a:ext cx="559480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T.C.</a:t>
            </a:r>
          </a:p>
          <a:p>
            <a:pPr algn="ctr"/>
            <a:r>
              <a:rPr lang="tr-TR" sz="24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MİLLİ EĞİTİM BAKANLIĞI</a:t>
            </a:r>
          </a:p>
          <a:p>
            <a:pPr algn="ctr"/>
            <a:r>
              <a:rPr lang="tr-TR" sz="24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Hayat Boyu Öğrenme Genel Müdürlüğü</a:t>
            </a:r>
            <a:endParaRPr lang="tr-T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t="6514" r="16989" b="7071"/>
          <a:stretch/>
        </p:blipFill>
        <p:spPr>
          <a:xfrm>
            <a:off x="315299" y="421213"/>
            <a:ext cx="1214970" cy="1152128"/>
          </a:xfrm>
          <a:prstGeom prst="ellipse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730712" y="3068960"/>
            <a:ext cx="779373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HEM ÖĞRETMEN USTA ÖĞRETİCİ </a:t>
            </a:r>
          </a:p>
          <a:p>
            <a:pPr algn="ctr"/>
            <a:r>
              <a:rPr lang="tr-TR" sz="36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ORYANTASYON KURSU</a:t>
            </a:r>
            <a:endParaRPr lang="tr-TR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0A34816-87F0-4483-A598-DA80F798FB3E}" type="slidenum">
              <a:rPr lang="tr-TR" altLang="tr-TR" sz="1400"/>
              <a:pPr eaLnBrk="1" hangingPunct="1"/>
              <a:t>10</a:t>
            </a:fld>
            <a:endParaRPr lang="tr-TR" altLang="tr-TR" sz="1400"/>
          </a:p>
        </p:txBody>
      </p:sp>
      <p:sp>
        <p:nvSpPr>
          <p:cNvPr id="5123" name="AutoShape 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6629400"/>
            <a:ext cx="304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5124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229600" y="66294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5125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839200" y="6629400"/>
            <a:ext cx="304800" cy="2286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5126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228600" y="1090315"/>
            <a:ext cx="7669087" cy="18774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tr-TR" sz="3200" b="1" i="1" dirty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EĞİTİM</a:t>
            </a:r>
            <a:r>
              <a:rPr lang="tr-TR" i="1" dirty="0">
                <a:latin typeface="Comic Sans MS" pitchFamily="66" charset="0"/>
              </a:rPr>
              <a:t>: Bireyde, </a:t>
            </a:r>
          </a:p>
          <a:p>
            <a:pPr algn="l">
              <a:defRPr/>
            </a:pPr>
            <a:r>
              <a:rPr lang="tr-TR" i="1" dirty="0">
                <a:latin typeface="Comic Sans MS" pitchFamily="66" charset="0"/>
              </a:rPr>
              <a:t>	</a:t>
            </a:r>
            <a:r>
              <a:rPr lang="tr-TR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kendi yaşantıları yoluyla</a:t>
            </a:r>
            <a:r>
              <a:rPr lang="tr-TR" i="1" dirty="0">
                <a:latin typeface="Comic Sans MS" pitchFamily="66" charset="0"/>
              </a:rPr>
              <a:t> </a:t>
            </a:r>
          </a:p>
          <a:p>
            <a:pPr algn="l">
              <a:defRPr/>
            </a:pPr>
            <a:r>
              <a:rPr lang="tr-TR" i="1" dirty="0">
                <a:latin typeface="Comic Sans MS" pitchFamily="66" charset="0"/>
              </a:rPr>
              <a:t>		</a:t>
            </a:r>
            <a:r>
              <a:rPr lang="tr-TR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davranış değişikliği</a:t>
            </a:r>
            <a:r>
              <a:rPr lang="tr-TR" i="1" dirty="0">
                <a:latin typeface="Comic Sans MS" pitchFamily="66" charset="0"/>
              </a:rPr>
              <a:t> meydana </a:t>
            </a:r>
            <a:endParaRPr lang="tr-TR" i="1" dirty="0" smtClean="0">
              <a:latin typeface="Comic Sans MS" pitchFamily="66" charset="0"/>
            </a:endParaRPr>
          </a:p>
          <a:p>
            <a:pPr algn="l">
              <a:defRPr/>
            </a:pPr>
            <a:r>
              <a:rPr lang="tr-TR" i="1" dirty="0">
                <a:latin typeface="Comic Sans MS" pitchFamily="66" charset="0"/>
              </a:rPr>
              <a:t> </a:t>
            </a:r>
            <a:r>
              <a:rPr lang="tr-TR" i="1" dirty="0" smtClean="0">
                <a:latin typeface="Comic Sans MS" pitchFamily="66" charset="0"/>
              </a:rPr>
              <a:t>                           getirme </a:t>
            </a:r>
            <a:r>
              <a:rPr lang="tr-TR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süreci</a:t>
            </a:r>
            <a:r>
              <a:rPr lang="tr-TR" i="1" dirty="0">
                <a:latin typeface="Comic Sans MS" pitchFamily="66" charset="0"/>
              </a:rPr>
              <a:t>dir.</a:t>
            </a:r>
          </a:p>
        </p:txBody>
      </p:sp>
      <p:sp>
        <p:nvSpPr>
          <p:cNvPr id="44043" name="AutoShape 11"/>
          <p:cNvSpPr>
            <a:spLocks noChangeArrowheads="1"/>
          </p:cNvSpPr>
          <p:nvPr/>
        </p:nvSpPr>
        <p:spPr bwMode="auto">
          <a:xfrm>
            <a:off x="6547338" y="3140968"/>
            <a:ext cx="1600200" cy="2133600"/>
          </a:xfrm>
          <a:prstGeom prst="upArrowCallout">
            <a:avLst>
              <a:gd name="adj1" fmla="val 25000"/>
              <a:gd name="adj2" fmla="val 25000"/>
              <a:gd name="adj3" fmla="val 22222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 dirty="0"/>
              <a:t>EĞİTİM</a:t>
            </a:r>
          </a:p>
          <a:p>
            <a:pPr eaLnBrk="1" hangingPunct="1"/>
            <a:r>
              <a:rPr lang="tr-TR" altLang="tr-TR" dirty="0"/>
              <a:t>BİR</a:t>
            </a:r>
          </a:p>
          <a:p>
            <a:pPr eaLnBrk="1" hangingPunct="1"/>
            <a:r>
              <a:rPr lang="tr-TR" altLang="tr-TR" dirty="0"/>
              <a:t>SÜREÇTİR</a:t>
            </a:r>
          </a:p>
        </p:txBody>
      </p:sp>
      <p:sp>
        <p:nvSpPr>
          <p:cNvPr id="44044" name="AutoShape 12"/>
          <p:cNvSpPr>
            <a:spLocks noChangeArrowheads="1"/>
          </p:cNvSpPr>
          <p:nvPr/>
        </p:nvSpPr>
        <p:spPr bwMode="auto">
          <a:xfrm>
            <a:off x="2996343" y="2608029"/>
            <a:ext cx="2133600" cy="4267200"/>
          </a:xfrm>
          <a:prstGeom prst="upArrowCallout">
            <a:avLst>
              <a:gd name="adj1" fmla="val 25000"/>
              <a:gd name="adj2" fmla="val 25000"/>
              <a:gd name="adj3" fmla="val 33333"/>
              <a:gd name="adj4" fmla="val 6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 dirty="0"/>
              <a:t>EĞİTİM </a:t>
            </a:r>
          </a:p>
          <a:p>
            <a:pPr eaLnBrk="1" hangingPunct="1"/>
            <a:r>
              <a:rPr lang="tr-TR" altLang="tr-TR" dirty="0"/>
              <a:t>SONUCU </a:t>
            </a:r>
          </a:p>
          <a:p>
            <a:pPr eaLnBrk="1" hangingPunct="1"/>
            <a:r>
              <a:rPr lang="tr-TR" altLang="tr-TR" dirty="0"/>
              <a:t>DAVRANIŞ </a:t>
            </a:r>
          </a:p>
          <a:p>
            <a:pPr eaLnBrk="1" hangingPunct="1"/>
            <a:r>
              <a:rPr lang="tr-TR" altLang="tr-TR" dirty="0"/>
              <a:t>DEĞİŞİKLİĞİ </a:t>
            </a:r>
          </a:p>
          <a:p>
            <a:pPr eaLnBrk="1" hangingPunct="1"/>
            <a:r>
              <a:rPr lang="tr-TR" altLang="tr-TR" dirty="0"/>
              <a:t>MEYDANA </a:t>
            </a:r>
          </a:p>
          <a:p>
            <a:pPr eaLnBrk="1" hangingPunct="1"/>
            <a:r>
              <a:rPr lang="tr-TR" altLang="tr-TR" dirty="0"/>
              <a:t>GELİR.</a:t>
            </a:r>
          </a:p>
        </p:txBody>
      </p:sp>
      <p:sp>
        <p:nvSpPr>
          <p:cNvPr id="44045" name="AutoShape 13"/>
          <p:cNvSpPr>
            <a:spLocks noChangeArrowheads="1"/>
          </p:cNvSpPr>
          <p:nvPr/>
        </p:nvSpPr>
        <p:spPr bwMode="auto">
          <a:xfrm>
            <a:off x="304800" y="2060848"/>
            <a:ext cx="2514600" cy="3962400"/>
          </a:xfrm>
          <a:prstGeom prst="upArrowCallout">
            <a:avLst>
              <a:gd name="adj1" fmla="val 25000"/>
              <a:gd name="adj2" fmla="val 25000"/>
              <a:gd name="adj3" fmla="val 26263"/>
              <a:gd name="adj4" fmla="val 6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 dirty="0"/>
              <a:t>DAVRANIŞ </a:t>
            </a:r>
          </a:p>
          <a:p>
            <a:pPr eaLnBrk="1" hangingPunct="1"/>
            <a:r>
              <a:rPr lang="tr-TR" altLang="tr-TR" dirty="0"/>
              <a:t>DEĞİŞİKLİĞİ </a:t>
            </a:r>
          </a:p>
          <a:p>
            <a:pPr eaLnBrk="1" hangingPunct="1"/>
            <a:r>
              <a:rPr lang="tr-TR" altLang="tr-TR" dirty="0"/>
              <a:t>BİREYİN </a:t>
            </a:r>
          </a:p>
          <a:p>
            <a:pPr eaLnBrk="1" hangingPunct="1"/>
            <a:r>
              <a:rPr lang="tr-TR" altLang="tr-TR" dirty="0"/>
              <a:t>KENDİ </a:t>
            </a:r>
          </a:p>
          <a:p>
            <a:pPr eaLnBrk="1" hangingPunct="1"/>
            <a:r>
              <a:rPr lang="tr-TR" altLang="tr-TR" dirty="0"/>
              <a:t>YAŞATILARIYLA </a:t>
            </a:r>
          </a:p>
          <a:p>
            <a:pPr eaLnBrk="1" hangingPunct="1"/>
            <a:r>
              <a:rPr lang="tr-TR" altLang="tr-TR" dirty="0"/>
              <a:t>OLUŞUR.</a:t>
            </a:r>
          </a:p>
        </p:txBody>
      </p:sp>
    </p:spTree>
    <p:extLst>
      <p:ext uri="{BB962C8B-B14F-4D97-AF65-F5344CB8AC3E}">
        <p14:creationId xmlns:p14="http://schemas.microsoft.com/office/powerpoint/2010/main" val="827577359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74A3EC5-987E-4EC0-989A-4CC14FAEF969}" type="slidenum">
              <a:rPr lang="tr-TR" altLang="tr-TR" sz="1400"/>
              <a:pPr eaLnBrk="1" hangingPunct="1"/>
              <a:t>11</a:t>
            </a:fld>
            <a:endParaRPr lang="tr-TR" altLang="tr-TR" sz="1400"/>
          </a:p>
        </p:txBody>
      </p:sp>
      <p:sp>
        <p:nvSpPr>
          <p:cNvPr id="6147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6629400"/>
            <a:ext cx="304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6148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229600" y="66294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6149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839200" y="6629400"/>
            <a:ext cx="304800" cy="2286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6150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228600" y="672331"/>
            <a:ext cx="8985152" cy="14465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tr-TR" sz="3200" b="1" i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Formal</a:t>
            </a:r>
            <a:r>
              <a:rPr lang="tr-TR" sz="3200" b="1" i="1" dirty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Eğitim</a:t>
            </a:r>
            <a:r>
              <a:rPr lang="tr-TR" i="1" dirty="0">
                <a:latin typeface="Comic Sans MS" pitchFamily="66" charset="0"/>
              </a:rPr>
              <a:t>: Bireyin davranışlarında, </a:t>
            </a:r>
          </a:p>
          <a:p>
            <a:pPr algn="l">
              <a:defRPr/>
            </a:pPr>
            <a:r>
              <a:rPr lang="tr-TR" i="1" dirty="0">
                <a:latin typeface="Comic Sans MS" pitchFamily="66" charset="0"/>
              </a:rPr>
              <a:t>	</a:t>
            </a:r>
            <a:r>
              <a:rPr lang="tr-TR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kendi yaşantıları yoluyla, kasıtlı ve istendik</a:t>
            </a:r>
            <a:r>
              <a:rPr lang="tr-TR" i="1" dirty="0">
                <a:latin typeface="Comic Sans MS" pitchFamily="66" charset="0"/>
              </a:rPr>
              <a:t> </a:t>
            </a:r>
          </a:p>
          <a:p>
            <a:pPr algn="l">
              <a:defRPr/>
            </a:pPr>
            <a:r>
              <a:rPr lang="tr-TR" i="1" dirty="0">
                <a:latin typeface="Comic Sans MS" pitchFamily="66" charset="0"/>
              </a:rPr>
              <a:t>		</a:t>
            </a:r>
            <a:r>
              <a:rPr lang="tr-TR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değişiklikler</a:t>
            </a:r>
            <a:r>
              <a:rPr lang="tr-TR" i="1" dirty="0" smtClean="0">
                <a:latin typeface="Comic Sans MS" pitchFamily="66" charset="0"/>
              </a:rPr>
              <a:t> </a:t>
            </a:r>
            <a:r>
              <a:rPr lang="tr-TR" i="1" dirty="0">
                <a:latin typeface="Comic Sans MS" pitchFamily="66" charset="0"/>
              </a:rPr>
              <a:t>meydana getirme </a:t>
            </a:r>
            <a:r>
              <a:rPr lang="tr-TR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süreci</a:t>
            </a:r>
            <a:r>
              <a:rPr lang="tr-TR" i="1" dirty="0">
                <a:latin typeface="Comic Sans MS" pitchFamily="66" charset="0"/>
              </a:rPr>
              <a:t>dir.</a:t>
            </a:r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auto">
          <a:xfrm>
            <a:off x="7315200" y="2309192"/>
            <a:ext cx="1600200" cy="2133600"/>
          </a:xfrm>
          <a:prstGeom prst="upArrowCallout">
            <a:avLst>
              <a:gd name="adj1" fmla="val 25000"/>
              <a:gd name="adj2" fmla="val 25000"/>
              <a:gd name="adj3" fmla="val 22222"/>
              <a:gd name="adj4" fmla="val 66667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/>
              <a:t>EĞİTİM</a:t>
            </a:r>
          </a:p>
          <a:p>
            <a:pPr eaLnBrk="1" hangingPunct="1"/>
            <a:r>
              <a:rPr lang="tr-TR" altLang="tr-TR"/>
              <a:t>BİR</a:t>
            </a:r>
          </a:p>
          <a:p>
            <a:pPr eaLnBrk="1" hangingPunct="1"/>
            <a:r>
              <a:rPr lang="tr-TR" altLang="tr-TR"/>
              <a:t>SÜREÇTİR</a:t>
            </a:r>
          </a:p>
        </p:txBody>
      </p:sp>
      <p:sp>
        <p:nvSpPr>
          <p:cNvPr id="52232" name="AutoShape 8"/>
          <p:cNvSpPr>
            <a:spLocks noChangeArrowheads="1"/>
          </p:cNvSpPr>
          <p:nvPr/>
        </p:nvSpPr>
        <p:spPr bwMode="auto">
          <a:xfrm>
            <a:off x="3014464" y="2309192"/>
            <a:ext cx="2133600" cy="4267200"/>
          </a:xfrm>
          <a:prstGeom prst="upArrowCallout">
            <a:avLst>
              <a:gd name="adj1" fmla="val 25000"/>
              <a:gd name="adj2" fmla="val 25000"/>
              <a:gd name="adj3" fmla="val 33333"/>
              <a:gd name="adj4" fmla="val 66667"/>
            </a:avLst>
          </a:prstGeom>
          <a:solidFill>
            <a:srgbClr val="CCECFF"/>
          </a:solidFill>
          <a:ln w="9525"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CEC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/>
              <a:t>EĞİTİM </a:t>
            </a:r>
          </a:p>
          <a:p>
            <a:pPr eaLnBrk="1" hangingPunct="1"/>
            <a:r>
              <a:rPr lang="tr-TR" altLang="tr-TR"/>
              <a:t>SONUCU </a:t>
            </a:r>
          </a:p>
          <a:p>
            <a:pPr eaLnBrk="1" hangingPunct="1"/>
            <a:r>
              <a:rPr lang="tr-TR" altLang="tr-TR"/>
              <a:t>DAVRANIŞ </a:t>
            </a:r>
          </a:p>
          <a:p>
            <a:pPr eaLnBrk="1" hangingPunct="1"/>
            <a:r>
              <a:rPr lang="tr-TR" altLang="tr-TR"/>
              <a:t>DEĞİŞİKLİĞİ </a:t>
            </a:r>
          </a:p>
          <a:p>
            <a:pPr eaLnBrk="1" hangingPunct="1"/>
            <a:r>
              <a:rPr lang="tr-TR" altLang="tr-TR"/>
              <a:t>MEYDANA </a:t>
            </a:r>
          </a:p>
          <a:p>
            <a:pPr eaLnBrk="1" hangingPunct="1"/>
            <a:r>
              <a:rPr lang="tr-TR" altLang="tr-TR"/>
              <a:t>GELİR.</a:t>
            </a:r>
          </a:p>
        </p:txBody>
      </p:sp>
      <p:sp>
        <p:nvSpPr>
          <p:cNvPr id="52233" name="AutoShape 9"/>
          <p:cNvSpPr>
            <a:spLocks noChangeArrowheads="1"/>
          </p:cNvSpPr>
          <p:nvPr/>
        </p:nvSpPr>
        <p:spPr bwMode="auto">
          <a:xfrm>
            <a:off x="304800" y="1683568"/>
            <a:ext cx="2514600" cy="3962400"/>
          </a:xfrm>
          <a:prstGeom prst="upArrowCallout">
            <a:avLst>
              <a:gd name="adj1" fmla="val 25000"/>
              <a:gd name="adj2" fmla="val 25000"/>
              <a:gd name="adj3" fmla="val 26263"/>
              <a:gd name="adj4" fmla="val 66667"/>
            </a:avLst>
          </a:prstGeom>
          <a:solidFill>
            <a:srgbClr val="FFCCFF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 dirty="0"/>
              <a:t>DAVRANIŞ </a:t>
            </a:r>
          </a:p>
          <a:p>
            <a:pPr eaLnBrk="1" hangingPunct="1"/>
            <a:r>
              <a:rPr lang="tr-TR" altLang="tr-TR" dirty="0" smtClean="0"/>
              <a:t>DEĞİŞİKLİĞİ </a:t>
            </a:r>
            <a:endParaRPr lang="tr-TR" altLang="tr-TR" dirty="0"/>
          </a:p>
          <a:p>
            <a:pPr eaLnBrk="1" hangingPunct="1"/>
            <a:r>
              <a:rPr lang="tr-TR" altLang="tr-TR" dirty="0"/>
              <a:t>BİREYİN </a:t>
            </a:r>
          </a:p>
          <a:p>
            <a:pPr eaLnBrk="1" hangingPunct="1"/>
            <a:r>
              <a:rPr lang="tr-TR" altLang="tr-TR" dirty="0"/>
              <a:t>KENDİ </a:t>
            </a:r>
          </a:p>
          <a:p>
            <a:pPr eaLnBrk="1" hangingPunct="1"/>
            <a:r>
              <a:rPr lang="tr-TR" altLang="tr-TR" dirty="0"/>
              <a:t>YAŞATILARIYLA </a:t>
            </a:r>
          </a:p>
          <a:p>
            <a:pPr eaLnBrk="1" hangingPunct="1"/>
            <a:r>
              <a:rPr lang="tr-TR" altLang="tr-TR" dirty="0"/>
              <a:t>OLUŞUR.</a:t>
            </a:r>
          </a:p>
        </p:txBody>
      </p:sp>
      <p:sp>
        <p:nvSpPr>
          <p:cNvPr id="52234" name="AutoShape 10"/>
          <p:cNvSpPr>
            <a:spLocks noChangeArrowheads="1"/>
          </p:cNvSpPr>
          <p:nvPr/>
        </p:nvSpPr>
        <p:spPr bwMode="auto">
          <a:xfrm>
            <a:off x="5181600" y="2309192"/>
            <a:ext cx="1981200" cy="4648200"/>
          </a:xfrm>
          <a:prstGeom prst="upArrowCallout">
            <a:avLst>
              <a:gd name="adj1" fmla="val 25000"/>
              <a:gd name="adj2" fmla="val 25000"/>
              <a:gd name="adj3" fmla="val 39103"/>
              <a:gd name="adj4" fmla="val 66667"/>
            </a:avLst>
          </a:prstGeom>
          <a:solidFill>
            <a:srgbClr val="99FFCC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FFCC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tr-TR" sz="4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</a:t>
            </a:r>
          </a:p>
          <a:p>
            <a:pPr>
              <a:defRPr/>
            </a:pPr>
            <a:r>
              <a:rPr lang="tr-TR"/>
              <a:t>İSTENEN</a:t>
            </a:r>
          </a:p>
          <a:p>
            <a:pPr>
              <a:defRPr/>
            </a:pPr>
            <a:r>
              <a:rPr lang="tr-TR"/>
              <a:t>YÖNDE</a:t>
            </a:r>
          </a:p>
          <a:p>
            <a:pPr>
              <a:defRPr/>
            </a:pPr>
            <a:r>
              <a:rPr lang="tr-TR"/>
              <a:t>DAVRANIŞ</a:t>
            </a:r>
          </a:p>
          <a:p>
            <a:pPr>
              <a:defRPr/>
            </a:pPr>
            <a:r>
              <a:rPr lang="tr-TR"/>
              <a:t>DEĞİŞİKLİĞİ</a:t>
            </a:r>
          </a:p>
        </p:txBody>
      </p:sp>
    </p:spTree>
    <p:extLst>
      <p:ext uri="{BB962C8B-B14F-4D97-AF65-F5344CB8AC3E}">
        <p14:creationId xmlns:p14="http://schemas.microsoft.com/office/powerpoint/2010/main" val="1113877479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FE8FE48-FA09-4752-AAFF-87D73C309AE7}" type="slidenum">
              <a:rPr lang="tr-TR" altLang="tr-TR" sz="1400"/>
              <a:pPr eaLnBrk="1" hangingPunct="1"/>
              <a:t>12</a:t>
            </a:fld>
            <a:endParaRPr lang="tr-TR" altLang="tr-TR" sz="1400"/>
          </a:p>
        </p:txBody>
      </p:sp>
      <p:sp>
        <p:nvSpPr>
          <p:cNvPr id="7171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6629400"/>
            <a:ext cx="304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7172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229600" y="66294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7173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839200" y="6629400"/>
            <a:ext cx="304800" cy="2286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7174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0" y="0"/>
            <a:ext cx="9422772" cy="6678751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endParaRPr lang="tr-TR" sz="3200" b="1" i="1" dirty="0">
              <a:solidFill>
                <a:srgbClr val="800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l">
              <a:defRPr/>
            </a:pPr>
            <a:r>
              <a:rPr lang="tr-TR" sz="3200" b="1" i="1" dirty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		</a:t>
            </a:r>
            <a:r>
              <a:rPr lang="tr-TR" sz="3200" b="1" i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Formal</a:t>
            </a:r>
            <a:r>
              <a:rPr lang="tr-TR" sz="3200" b="1" i="1" dirty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Eğitim</a:t>
            </a:r>
            <a:r>
              <a:rPr lang="tr-TR" i="1" dirty="0">
                <a:latin typeface="Comic Sans MS" pitchFamily="66" charset="0"/>
              </a:rPr>
              <a:t> </a:t>
            </a:r>
          </a:p>
          <a:p>
            <a:pPr algn="l">
              <a:defRPr/>
            </a:pPr>
            <a:endParaRPr lang="tr-TR" i="1" dirty="0">
              <a:latin typeface="Comic Sans MS" pitchFamily="66" charset="0"/>
            </a:endParaRPr>
          </a:p>
          <a:p>
            <a:pPr algn="l">
              <a:defRPr/>
            </a:pPr>
            <a:r>
              <a:rPr lang="tr-TR" i="1" dirty="0">
                <a:latin typeface="Comic Sans MS" pitchFamily="66" charset="0"/>
              </a:rPr>
              <a:t>* Planlı programlıdır.</a:t>
            </a:r>
          </a:p>
          <a:p>
            <a:pPr algn="l">
              <a:defRPr/>
            </a:pPr>
            <a:endParaRPr lang="tr-TR" i="1" dirty="0">
              <a:latin typeface="Comic Sans MS" pitchFamily="66" charset="0"/>
            </a:endParaRPr>
          </a:p>
          <a:p>
            <a:pPr algn="l">
              <a:defRPr/>
            </a:pPr>
            <a:r>
              <a:rPr lang="tr-TR" i="1" dirty="0">
                <a:latin typeface="Comic Sans MS" pitchFamily="66" charset="0"/>
              </a:rPr>
              <a:t>	* Kurumsaldır, okullarda yapılır.</a:t>
            </a:r>
          </a:p>
          <a:p>
            <a:pPr algn="l">
              <a:defRPr/>
            </a:pPr>
            <a:endParaRPr lang="tr-TR" i="1" dirty="0">
              <a:latin typeface="Comic Sans MS" pitchFamily="66" charset="0"/>
            </a:endParaRPr>
          </a:p>
          <a:p>
            <a:pPr algn="l">
              <a:defRPr/>
            </a:pPr>
            <a:r>
              <a:rPr lang="tr-TR" i="1" dirty="0">
                <a:latin typeface="Comic Sans MS" pitchFamily="66" charset="0"/>
              </a:rPr>
              <a:t>	</a:t>
            </a:r>
            <a:r>
              <a:rPr lang="tr-TR" i="1" dirty="0" smtClean="0">
                <a:latin typeface="Comic Sans MS" pitchFamily="66" charset="0"/>
              </a:rPr>
              <a:t>* </a:t>
            </a:r>
            <a:r>
              <a:rPr lang="tr-TR" i="1" dirty="0">
                <a:latin typeface="Comic Sans MS" pitchFamily="66" charset="0"/>
              </a:rPr>
              <a:t>Kontrollüdür.</a:t>
            </a:r>
          </a:p>
          <a:p>
            <a:pPr algn="l">
              <a:defRPr/>
            </a:pPr>
            <a:endParaRPr lang="tr-TR" i="1" dirty="0">
              <a:latin typeface="Comic Sans MS" pitchFamily="66" charset="0"/>
            </a:endParaRPr>
          </a:p>
          <a:p>
            <a:pPr algn="l">
              <a:defRPr/>
            </a:pPr>
            <a:r>
              <a:rPr lang="tr-TR" i="1" dirty="0">
                <a:latin typeface="Comic Sans MS" pitchFamily="66" charset="0"/>
              </a:rPr>
              <a:t>	</a:t>
            </a:r>
            <a:r>
              <a:rPr lang="tr-TR" i="1" dirty="0" smtClean="0">
                <a:latin typeface="Comic Sans MS" pitchFamily="66" charset="0"/>
              </a:rPr>
              <a:t>* </a:t>
            </a:r>
            <a:r>
              <a:rPr lang="tr-TR" i="1" dirty="0">
                <a:latin typeface="Comic Sans MS" pitchFamily="66" charset="0"/>
              </a:rPr>
              <a:t>Sadece istendik davranış değişikliği beklenir. </a:t>
            </a:r>
          </a:p>
          <a:p>
            <a:pPr algn="l">
              <a:defRPr/>
            </a:pPr>
            <a:endParaRPr lang="tr-TR" i="1" dirty="0">
              <a:latin typeface="Comic Sans MS" pitchFamily="66" charset="0"/>
            </a:endParaRPr>
          </a:p>
          <a:p>
            <a:pPr algn="l">
              <a:defRPr/>
            </a:pPr>
            <a:r>
              <a:rPr lang="tr-TR" i="1" dirty="0">
                <a:latin typeface="Comic Sans MS" pitchFamily="66" charset="0"/>
              </a:rPr>
              <a:t>	* Öğretim yoluyla gerçekleşir. </a:t>
            </a:r>
          </a:p>
          <a:p>
            <a:pPr algn="l">
              <a:defRPr/>
            </a:pPr>
            <a:endParaRPr lang="tr-TR" i="1" dirty="0">
              <a:latin typeface="Comic Sans MS" pitchFamily="66" charset="0"/>
            </a:endParaRPr>
          </a:p>
          <a:p>
            <a:pPr algn="l">
              <a:defRPr/>
            </a:pPr>
            <a:r>
              <a:rPr lang="tr-TR" i="1" dirty="0">
                <a:latin typeface="Comic Sans MS" pitchFamily="66" charset="0"/>
              </a:rPr>
              <a:t>* Belli aşamaları ve sonunda sınav vardır.	</a:t>
            </a:r>
          </a:p>
          <a:p>
            <a:pPr algn="l">
              <a:defRPr/>
            </a:pPr>
            <a:endParaRPr lang="tr-TR" i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208479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DFC5EC0-37F9-4443-8820-0F678FA4E652}" type="slidenum">
              <a:rPr lang="tr-TR" altLang="tr-TR" sz="1400"/>
              <a:pPr eaLnBrk="1" hangingPunct="1"/>
              <a:t>13</a:t>
            </a:fld>
            <a:endParaRPr lang="tr-TR" altLang="tr-TR" sz="1400"/>
          </a:p>
        </p:txBody>
      </p:sp>
      <p:sp>
        <p:nvSpPr>
          <p:cNvPr id="8195" name="AutoShape 102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6629400"/>
            <a:ext cx="304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196" name="AutoShape 102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229600" y="66294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197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839200" y="6629400"/>
            <a:ext cx="304800" cy="2286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198" name="AutoShape 10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54278" name="Text Box 1030"/>
          <p:cNvSpPr txBox="1">
            <a:spLocks noChangeArrowheads="1"/>
          </p:cNvSpPr>
          <p:nvPr/>
        </p:nvSpPr>
        <p:spPr bwMode="auto">
          <a:xfrm>
            <a:off x="231775" y="1280641"/>
            <a:ext cx="8607425" cy="18774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tr-TR" sz="3200" b="1" i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İnformal</a:t>
            </a:r>
            <a:r>
              <a:rPr lang="tr-TR" sz="3200" b="1" i="1" dirty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Eğitim</a:t>
            </a:r>
            <a:r>
              <a:rPr lang="tr-TR" i="1" dirty="0">
                <a:latin typeface="Comic Sans MS" pitchFamily="66" charset="0"/>
              </a:rPr>
              <a:t>: Önceden planlanmış belli bir </a:t>
            </a:r>
            <a:endParaRPr lang="tr-TR" i="1" dirty="0" smtClean="0">
              <a:latin typeface="Comic Sans MS" pitchFamily="66" charset="0"/>
            </a:endParaRPr>
          </a:p>
          <a:p>
            <a:pPr algn="l">
              <a:defRPr/>
            </a:pPr>
            <a:r>
              <a:rPr lang="tr-TR" i="1" dirty="0" smtClean="0">
                <a:latin typeface="Comic Sans MS" pitchFamily="66" charset="0"/>
              </a:rPr>
              <a:t>amaca yönelik </a:t>
            </a:r>
            <a:r>
              <a:rPr lang="tr-TR" i="1" dirty="0">
                <a:latin typeface="Comic Sans MS" pitchFamily="66" charset="0"/>
              </a:rPr>
              <a:t>olmadan ve özel olarak düzenlenmemiş </a:t>
            </a:r>
            <a:r>
              <a:rPr lang="tr-TR" i="1" dirty="0" smtClean="0">
                <a:latin typeface="Comic Sans MS" pitchFamily="66" charset="0"/>
              </a:rPr>
              <a:t>bir </a:t>
            </a:r>
            <a:r>
              <a:rPr lang="tr-TR" i="1" dirty="0">
                <a:latin typeface="Comic Sans MS" pitchFamily="66" charset="0"/>
              </a:rPr>
              <a:t>ortamda </a:t>
            </a:r>
            <a:r>
              <a:rPr lang="tr-TR" i="1" dirty="0" smtClean="0">
                <a:latin typeface="Comic Sans MS" pitchFamily="66" charset="0"/>
              </a:rPr>
              <a:t>gelişigüzel </a:t>
            </a:r>
            <a:r>
              <a:rPr lang="tr-TR" i="1" dirty="0">
                <a:latin typeface="Comic Sans MS" pitchFamily="66" charset="0"/>
              </a:rPr>
              <a:t>olarak gerçekleştirilen eğitimdir. </a:t>
            </a:r>
          </a:p>
        </p:txBody>
      </p:sp>
      <p:sp>
        <p:nvSpPr>
          <p:cNvPr id="8200" name="Text Box 1035"/>
          <p:cNvSpPr txBox="1">
            <a:spLocks noChangeArrowheads="1"/>
          </p:cNvSpPr>
          <p:nvPr/>
        </p:nvSpPr>
        <p:spPr bwMode="auto">
          <a:xfrm>
            <a:off x="568325" y="3568477"/>
            <a:ext cx="8047038" cy="2236787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 sz="2800" dirty="0">
                <a:latin typeface="Monotype Corsiva" pitchFamily="66" charset="0"/>
              </a:rPr>
              <a:t>Bireyin,</a:t>
            </a:r>
          </a:p>
          <a:p>
            <a:pPr eaLnBrk="1" hangingPunct="1"/>
            <a:r>
              <a:rPr lang="tr-TR" altLang="tr-TR" sz="2800" dirty="0">
                <a:latin typeface="Monotype Corsiva" pitchFamily="66" charset="0"/>
              </a:rPr>
              <a:t>okuldaki planlı etkinliklerinin </a:t>
            </a:r>
            <a:r>
              <a:rPr lang="tr-TR" altLang="tr-TR" sz="2800" dirty="0" smtClean="0">
                <a:latin typeface="Monotype Corsiva" pitchFamily="66" charset="0"/>
              </a:rPr>
              <a:t>dışında yer </a:t>
            </a:r>
            <a:r>
              <a:rPr lang="tr-TR" altLang="tr-TR" sz="2800" dirty="0">
                <a:latin typeface="Monotype Corsiva" pitchFamily="66" charset="0"/>
              </a:rPr>
              <a:t>alan,</a:t>
            </a:r>
          </a:p>
          <a:p>
            <a:pPr eaLnBrk="1" hangingPunct="1"/>
            <a:r>
              <a:rPr lang="tr-TR" altLang="tr-TR" sz="2800" dirty="0">
                <a:latin typeface="Monotype Corsiva" pitchFamily="66" charset="0"/>
              </a:rPr>
              <a:t>iletişim içinde bulunduğu ve davranışlar geliştirdiği her ortamı </a:t>
            </a:r>
          </a:p>
          <a:p>
            <a:pPr eaLnBrk="1" hangingPunct="1"/>
            <a:r>
              <a:rPr lang="tr-TR" altLang="tr-TR" sz="2800" b="1" dirty="0" err="1">
                <a:latin typeface="Monotype Corsiva" pitchFamily="66" charset="0"/>
              </a:rPr>
              <a:t>informal</a:t>
            </a:r>
            <a:r>
              <a:rPr lang="tr-TR" altLang="tr-TR" sz="2800" b="1" dirty="0">
                <a:latin typeface="Monotype Corsiva" pitchFamily="66" charset="0"/>
              </a:rPr>
              <a:t> eğitim</a:t>
            </a:r>
            <a:r>
              <a:rPr lang="tr-TR" altLang="tr-TR" sz="2800" dirty="0">
                <a:latin typeface="Monotype Corsiva" pitchFamily="66" charset="0"/>
              </a:rPr>
              <a:t> </a:t>
            </a:r>
            <a:r>
              <a:rPr lang="tr-TR" altLang="tr-TR" sz="2800" b="1" dirty="0">
                <a:latin typeface="Monotype Corsiva" pitchFamily="66" charset="0"/>
              </a:rPr>
              <a:t>ortamı</a:t>
            </a:r>
            <a:r>
              <a:rPr lang="tr-TR" altLang="tr-TR" sz="2800" dirty="0">
                <a:latin typeface="Monotype Corsiva" pitchFamily="66" charset="0"/>
              </a:rPr>
              <a:t> </a:t>
            </a:r>
          </a:p>
          <a:p>
            <a:pPr eaLnBrk="1" hangingPunct="1"/>
            <a:r>
              <a:rPr lang="tr-TR" altLang="tr-TR" sz="2800" dirty="0">
                <a:latin typeface="Monotype Corsiva" pitchFamily="66" charset="0"/>
              </a:rPr>
              <a:t>olarak düşünebiliriz.</a:t>
            </a:r>
          </a:p>
        </p:txBody>
      </p:sp>
    </p:spTree>
    <p:extLst>
      <p:ext uri="{BB962C8B-B14F-4D97-AF65-F5344CB8AC3E}">
        <p14:creationId xmlns:p14="http://schemas.microsoft.com/office/powerpoint/2010/main" val="2802179489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9B35F75-3C80-4107-A017-A87CF124B1B4}" type="slidenum">
              <a:rPr lang="tr-TR" altLang="tr-TR" sz="1400"/>
              <a:pPr eaLnBrk="1" hangingPunct="1"/>
              <a:t>14</a:t>
            </a:fld>
            <a:endParaRPr lang="tr-TR" altLang="tr-TR" sz="1400"/>
          </a:p>
        </p:txBody>
      </p:sp>
      <p:sp>
        <p:nvSpPr>
          <p:cNvPr id="9219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6629400"/>
            <a:ext cx="304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220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229600" y="66294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221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839200" y="6629400"/>
            <a:ext cx="304800" cy="2286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222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323850" y="712788"/>
            <a:ext cx="8199681" cy="581697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endParaRPr lang="tr-TR" sz="3200" b="1" i="1" dirty="0">
              <a:solidFill>
                <a:srgbClr val="800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l">
              <a:defRPr/>
            </a:pPr>
            <a:r>
              <a:rPr lang="tr-TR" sz="3200" b="1" i="1" dirty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		</a:t>
            </a:r>
            <a:r>
              <a:rPr lang="tr-TR" sz="3200" b="1" i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İnformal</a:t>
            </a:r>
            <a:r>
              <a:rPr lang="tr-TR" sz="3200" b="1" i="1" dirty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Eğitim</a:t>
            </a:r>
            <a:r>
              <a:rPr lang="tr-TR" i="1" dirty="0">
                <a:latin typeface="Comic Sans MS" pitchFamily="66" charset="0"/>
              </a:rPr>
              <a:t> </a:t>
            </a:r>
          </a:p>
          <a:p>
            <a:pPr algn="l">
              <a:defRPr/>
            </a:pPr>
            <a:endParaRPr lang="tr-TR" i="1" dirty="0">
              <a:latin typeface="Comic Sans MS" pitchFamily="66" charset="0"/>
            </a:endParaRPr>
          </a:p>
          <a:p>
            <a:pPr algn="l">
              <a:defRPr/>
            </a:pPr>
            <a:r>
              <a:rPr lang="tr-TR" i="1" dirty="0">
                <a:latin typeface="Comic Sans MS" pitchFamily="66" charset="0"/>
              </a:rPr>
              <a:t>* Plan-program yoktur.</a:t>
            </a:r>
          </a:p>
          <a:p>
            <a:pPr algn="l">
              <a:defRPr/>
            </a:pPr>
            <a:endParaRPr lang="tr-TR" i="1" dirty="0">
              <a:latin typeface="Comic Sans MS" pitchFamily="66" charset="0"/>
            </a:endParaRPr>
          </a:p>
          <a:p>
            <a:pPr algn="l">
              <a:defRPr/>
            </a:pPr>
            <a:r>
              <a:rPr lang="tr-TR" i="1" dirty="0" smtClean="0">
                <a:latin typeface="Comic Sans MS" pitchFamily="66" charset="0"/>
              </a:rPr>
              <a:t>* </a:t>
            </a:r>
            <a:r>
              <a:rPr lang="tr-TR" i="1" dirty="0">
                <a:latin typeface="Comic Sans MS" pitchFamily="66" charset="0"/>
              </a:rPr>
              <a:t>Kurumsal değildir.</a:t>
            </a:r>
          </a:p>
          <a:p>
            <a:pPr algn="l">
              <a:defRPr/>
            </a:pPr>
            <a:endParaRPr lang="tr-TR" i="1" dirty="0">
              <a:latin typeface="Comic Sans MS" pitchFamily="66" charset="0"/>
            </a:endParaRPr>
          </a:p>
          <a:p>
            <a:pPr algn="l">
              <a:defRPr/>
            </a:pPr>
            <a:r>
              <a:rPr lang="tr-TR" i="1" dirty="0" smtClean="0">
                <a:latin typeface="Comic Sans MS" pitchFamily="66" charset="0"/>
              </a:rPr>
              <a:t>* </a:t>
            </a:r>
            <a:r>
              <a:rPr lang="tr-TR" i="1" dirty="0">
                <a:latin typeface="Comic Sans MS" pitchFamily="66" charset="0"/>
              </a:rPr>
              <a:t>Kontrol sağlanamaz.</a:t>
            </a:r>
          </a:p>
          <a:p>
            <a:pPr algn="l">
              <a:defRPr/>
            </a:pPr>
            <a:endParaRPr lang="tr-TR" i="1" dirty="0">
              <a:latin typeface="Comic Sans MS" pitchFamily="66" charset="0"/>
            </a:endParaRPr>
          </a:p>
          <a:p>
            <a:pPr algn="l">
              <a:defRPr/>
            </a:pPr>
            <a:r>
              <a:rPr lang="tr-TR" i="1" dirty="0" smtClean="0">
                <a:latin typeface="Comic Sans MS" pitchFamily="66" charset="0"/>
              </a:rPr>
              <a:t>* </a:t>
            </a:r>
            <a:r>
              <a:rPr lang="tr-TR" i="1" dirty="0">
                <a:latin typeface="Comic Sans MS" pitchFamily="66" charset="0"/>
              </a:rPr>
              <a:t>Zaman ve ortam açısından sınırsızdır. </a:t>
            </a:r>
          </a:p>
          <a:p>
            <a:pPr algn="l">
              <a:defRPr/>
            </a:pPr>
            <a:endParaRPr lang="tr-TR" i="1" dirty="0">
              <a:latin typeface="Comic Sans MS" pitchFamily="66" charset="0"/>
            </a:endParaRPr>
          </a:p>
          <a:p>
            <a:pPr algn="l">
              <a:defRPr/>
            </a:pPr>
            <a:r>
              <a:rPr lang="tr-TR" i="1" dirty="0" smtClean="0">
                <a:latin typeface="Comic Sans MS" pitchFamily="66" charset="0"/>
              </a:rPr>
              <a:t>* </a:t>
            </a:r>
            <a:r>
              <a:rPr lang="tr-TR" i="1" dirty="0">
                <a:latin typeface="Comic Sans MS" pitchFamily="66" charset="0"/>
              </a:rPr>
              <a:t>İstenmeyen davranış değişikliği görünebilir. </a:t>
            </a:r>
          </a:p>
          <a:p>
            <a:pPr algn="l">
              <a:defRPr/>
            </a:pPr>
            <a:endParaRPr lang="tr-TR" i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593344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84F956B-C459-4D9C-8CE6-4C43A5232141}" type="slidenum">
              <a:rPr lang="tr-TR" altLang="tr-TR" sz="1400"/>
              <a:pPr eaLnBrk="1" hangingPunct="1"/>
              <a:t>15</a:t>
            </a:fld>
            <a:endParaRPr lang="tr-TR" altLang="tr-TR" sz="1400"/>
          </a:p>
        </p:txBody>
      </p:sp>
      <p:sp>
        <p:nvSpPr>
          <p:cNvPr id="10243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6629400"/>
            <a:ext cx="304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0244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229600" y="66294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0245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839200" y="6629400"/>
            <a:ext cx="304800" cy="2286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0246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152400" y="1628800"/>
            <a:ext cx="8534400" cy="14465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tr-TR" sz="3200" b="1" i="1" dirty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Örgün Eğitim</a:t>
            </a:r>
            <a:r>
              <a:rPr lang="tr-TR" i="1" dirty="0">
                <a:latin typeface="Comic Sans MS" pitchFamily="66" charset="0"/>
              </a:rPr>
              <a:t>: Bireylerin,</a:t>
            </a:r>
          </a:p>
          <a:p>
            <a:pPr algn="l">
              <a:defRPr/>
            </a:pPr>
            <a:r>
              <a:rPr lang="tr-TR" i="1" dirty="0">
                <a:latin typeface="Comic Sans MS" pitchFamily="66" charset="0"/>
              </a:rPr>
              <a:t>         okul ortamında, </a:t>
            </a:r>
            <a:r>
              <a:rPr lang="tr-TR" i="1" dirty="0">
                <a:solidFill>
                  <a:srgbClr val="0000CC"/>
                </a:solidFill>
                <a:latin typeface="Comic Sans MS" pitchFamily="66" charset="0"/>
              </a:rPr>
              <a:t>amaçlı, </a:t>
            </a:r>
            <a:endParaRPr lang="tr-TR" i="1" dirty="0" smtClean="0">
              <a:solidFill>
                <a:srgbClr val="0000CC"/>
              </a:solidFill>
              <a:latin typeface="Comic Sans MS" pitchFamily="66" charset="0"/>
            </a:endParaRPr>
          </a:p>
          <a:p>
            <a:pPr algn="l">
              <a:defRPr/>
            </a:pPr>
            <a:r>
              <a:rPr lang="tr-TR" i="1" dirty="0" smtClean="0">
                <a:solidFill>
                  <a:srgbClr val="0000CC"/>
                </a:solidFill>
                <a:latin typeface="Comic Sans MS" pitchFamily="66" charset="0"/>
              </a:rPr>
              <a:t>planlı </a:t>
            </a:r>
            <a:r>
              <a:rPr lang="tr-TR" i="1" dirty="0">
                <a:solidFill>
                  <a:srgbClr val="0000CC"/>
                </a:solidFill>
                <a:latin typeface="Comic Sans MS" pitchFamily="66" charset="0"/>
              </a:rPr>
              <a:t>ve kontrollü </a:t>
            </a:r>
            <a:r>
              <a:rPr lang="tr-TR" i="1" dirty="0" smtClean="0">
                <a:latin typeface="Comic Sans MS" pitchFamily="66" charset="0"/>
              </a:rPr>
              <a:t>olarak </a:t>
            </a:r>
            <a:r>
              <a:rPr lang="tr-TR" i="1" dirty="0">
                <a:latin typeface="Comic Sans MS" pitchFamily="66" charset="0"/>
              </a:rPr>
              <a:t>aldıkları eğitimdir.</a:t>
            </a:r>
          </a:p>
        </p:txBody>
      </p:sp>
      <p:sp>
        <p:nvSpPr>
          <p:cNvPr id="10248" name="Text Box 7"/>
          <p:cNvSpPr txBox="1">
            <a:spLocks noChangeArrowheads="1"/>
          </p:cNvSpPr>
          <p:nvPr/>
        </p:nvSpPr>
        <p:spPr bwMode="auto">
          <a:xfrm>
            <a:off x="97929" y="3645024"/>
            <a:ext cx="8248650" cy="2677656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sz="2800" dirty="0">
                <a:solidFill>
                  <a:srgbClr val="800080"/>
                </a:solidFill>
                <a:latin typeface="Comic Sans MS" pitchFamily="66" charset="0"/>
              </a:rPr>
              <a:t>* </a:t>
            </a:r>
            <a:r>
              <a:rPr lang="tr-TR" altLang="tr-TR" sz="2800" dirty="0">
                <a:solidFill>
                  <a:srgbClr val="FF0000"/>
                </a:solidFill>
                <a:latin typeface="Comic Sans MS" pitchFamily="66" charset="0"/>
              </a:rPr>
              <a:t>Belli bir yaş </a:t>
            </a:r>
            <a:r>
              <a:rPr lang="tr-TR" altLang="tr-TR" sz="2800" dirty="0">
                <a:solidFill>
                  <a:srgbClr val="800080"/>
                </a:solidFill>
                <a:latin typeface="Comic Sans MS" pitchFamily="66" charset="0"/>
              </a:rPr>
              <a:t>grubuna yöneliktir. </a:t>
            </a:r>
          </a:p>
          <a:p>
            <a:pPr algn="l" eaLnBrk="1" hangingPunct="1"/>
            <a:endParaRPr lang="tr-TR" altLang="tr-TR" sz="2800" dirty="0">
              <a:solidFill>
                <a:srgbClr val="800080"/>
              </a:solidFill>
              <a:latin typeface="Comic Sans MS" pitchFamily="66" charset="0"/>
            </a:endParaRPr>
          </a:p>
          <a:p>
            <a:pPr algn="l" eaLnBrk="1" hangingPunct="1"/>
            <a:r>
              <a:rPr lang="tr-TR" altLang="tr-TR" sz="2800" dirty="0">
                <a:solidFill>
                  <a:srgbClr val="800080"/>
                </a:solidFill>
                <a:latin typeface="Comic Sans MS" pitchFamily="66" charset="0"/>
              </a:rPr>
              <a:t>*  Milli eğitimin </a:t>
            </a:r>
            <a:r>
              <a:rPr lang="tr-TR" altLang="tr-TR" sz="2800" dirty="0">
                <a:solidFill>
                  <a:srgbClr val="FF0000"/>
                </a:solidFill>
                <a:latin typeface="Comic Sans MS" pitchFamily="66" charset="0"/>
              </a:rPr>
              <a:t>genel amaçlarına ve temel ilkelerine</a:t>
            </a:r>
            <a:r>
              <a:rPr lang="tr-TR" altLang="tr-TR" sz="2800" dirty="0">
                <a:solidFill>
                  <a:srgbClr val="800080"/>
                </a:solidFill>
                <a:latin typeface="Comic Sans MS" pitchFamily="66" charset="0"/>
              </a:rPr>
              <a:t> 	göre, okullarda yapılır. </a:t>
            </a:r>
          </a:p>
          <a:p>
            <a:pPr algn="l" eaLnBrk="1" hangingPunct="1"/>
            <a:endParaRPr lang="tr-TR" altLang="tr-TR" sz="2800" dirty="0">
              <a:solidFill>
                <a:srgbClr val="800080"/>
              </a:solidFill>
              <a:latin typeface="Comic Sans MS" pitchFamily="66" charset="0"/>
            </a:endParaRPr>
          </a:p>
          <a:p>
            <a:pPr algn="l" eaLnBrk="1" hangingPunct="1"/>
            <a:r>
              <a:rPr lang="tr-TR" altLang="tr-TR" sz="2800" dirty="0">
                <a:solidFill>
                  <a:srgbClr val="800080"/>
                </a:solidFill>
                <a:latin typeface="Comic Sans MS" pitchFamily="66" charset="0"/>
              </a:rPr>
              <a:t>* </a:t>
            </a:r>
            <a:r>
              <a:rPr lang="tr-TR" altLang="tr-TR" sz="2800" dirty="0">
                <a:solidFill>
                  <a:srgbClr val="FF0000"/>
                </a:solidFill>
                <a:latin typeface="Comic Sans MS" pitchFamily="66" charset="0"/>
              </a:rPr>
              <a:t>Aşamalı ve kademelidir</a:t>
            </a:r>
            <a:r>
              <a:rPr lang="tr-TR" altLang="tr-TR" sz="2800" dirty="0">
                <a:solidFill>
                  <a:srgbClr val="800080"/>
                </a:solidFill>
                <a:latin typeface="Comic Sans MS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1550960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574E526-74F0-4617-8958-E36D494E1325}" type="slidenum">
              <a:rPr lang="tr-TR" altLang="tr-TR" sz="1400"/>
              <a:pPr eaLnBrk="1" hangingPunct="1"/>
              <a:t>16</a:t>
            </a:fld>
            <a:endParaRPr lang="tr-TR" altLang="tr-TR" sz="1400"/>
          </a:p>
        </p:txBody>
      </p:sp>
      <p:sp>
        <p:nvSpPr>
          <p:cNvPr id="11267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6629400"/>
            <a:ext cx="304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1268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229600" y="66294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1269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839200" y="6629400"/>
            <a:ext cx="304800" cy="2286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1270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113008" y="4086225"/>
            <a:ext cx="9320180" cy="2677656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endParaRPr lang="tr-TR" altLang="tr-TR" i="1" dirty="0">
              <a:latin typeface="Comic Sans MS" pitchFamily="66" charset="0"/>
            </a:endParaRPr>
          </a:p>
          <a:p>
            <a:pPr algn="l" eaLnBrk="1" hangingPunct="1"/>
            <a:r>
              <a:rPr lang="tr-TR" altLang="tr-TR" i="1" dirty="0">
                <a:latin typeface="Comic Sans MS" pitchFamily="66" charset="0"/>
              </a:rPr>
              <a:t>* </a:t>
            </a:r>
            <a:r>
              <a:rPr lang="tr-TR" altLang="tr-TR" i="1" dirty="0">
                <a:solidFill>
                  <a:srgbClr val="FF0000"/>
                </a:solidFill>
                <a:latin typeface="Comic Sans MS" pitchFamily="66" charset="0"/>
              </a:rPr>
              <a:t>İlgi ve gereksinimlere </a:t>
            </a:r>
            <a:r>
              <a:rPr lang="tr-TR" altLang="tr-TR" i="1" dirty="0">
                <a:latin typeface="Comic Sans MS" pitchFamily="66" charset="0"/>
              </a:rPr>
              <a:t>yöneliktir.</a:t>
            </a:r>
          </a:p>
          <a:p>
            <a:pPr algn="l" eaLnBrk="1" hangingPunct="1"/>
            <a:endParaRPr lang="tr-TR" altLang="tr-TR" i="1" dirty="0">
              <a:latin typeface="Comic Sans MS" pitchFamily="66" charset="0"/>
            </a:endParaRPr>
          </a:p>
          <a:p>
            <a:pPr algn="l" eaLnBrk="1" hangingPunct="1"/>
            <a:r>
              <a:rPr lang="tr-TR" altLang="tr-TR" i="1" dirty="0">
                <a:latin typeface="Comic Sans MS" pitchFamily="66" charset="0"/>
              </a:rPr>
              <a:t>* </a:t>
            </a:r>
            <a:r>
              <a:rPr lang="tr-TR" altLang="tr-TR" i="1" dirty="0">
                <a:solidFill>
                  <a:srgbClr val="FF0000"/>
                </a:solidFill>
                <a:latin typeface="Comic Sans MS" pitchFamily="66" charset="0"/>
              </a:rPr>
              <a:t>Aşamalı ve kademeli </a:t>
            </a:r>
            <a:r>
              <a:rPr lang="tr-TR" altLang="tr-TR" i="1" dirty="0">
                <a:latin typeface="Comic Sans MS" pitchFamily="66" charset="0"/>
              </a:rPr>
              <a:t>değildir. </a:t>
            </a:r>
          </a:p>
          <a:p>
            <a:pPr algn="l" eaLnBrk="1" hangingPunct="1"/>
            <a:endParaRPr lang="tr-TR" altLang="tr-TR" i="1" dirty="0">
              <a:latin typeface="Comic Sans MS" pitchFamily="66" charset="0"/>
            </a:endParaRPr>
          </a:p>
          <a:p>
            <a:pPr algn="l" eaLnBrk="1" hangingPunct="1"/>
            <a:r>
              <a:rPr lang="tr-TR" altLang="tr-TR" i="1" dirty="0">
                <a:latin typeface="Comic Sans MS" pitchFamily="66" charset="0"/>
              </a:rPr>
              <a:t>* </a:t>
            </a:r>
            <a:r>
              <a:rPr lang="tr-TR" altLang="tr-TR" i="1" dirty="0">
                <a:solidFill>
                  <a:srgbClr val="FF0000"/>
                </a:solidFill>
                <a:latin typeface="Comic Sans MS" pitchFamily="66" charset="0"/>
              </a:rPr>
              <a:t>Okul ya da okul özelliği </a:t>
            </a:r>
            <a:r>
              <a:rPr lang="tr-TR" altLang="tr-TR" i="1" dirty="0">
                <a:latin typeface="Comic Sans MS" pitchFamily="66" charset="0"/>
              </a:rPr>
              <a:t>taşıyan ortamlarda gerçekleştirilir.</a:t>
            </a:r>
          </a:p>
          <a:p>
            <a:pPr algn="l" eaLnBrk="1" hangingPunct="1"/>
            <a:r>
              <a:rPr lang="tr-TR" altLang="tr-TR" i="1" dirty="0">
                <a:latin typeface="Comic Sans MS" pitchFamily="66" charset="0"/>
              </a:rPr>
              <a:t>	</a:t>
            </a:r>
          </a:p>
        </p:txBody>
      </p:sp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232071" y="692696"/>
            <a:ext cx="8607129" cy="3524042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tr-TR" sz="3200" i="1" dirty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Yaygın Eğitim</a:t>
            </a:r>
            <a:r>
              <a:rPr lang="tr-TR" sz="3200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:</a:t>
            </a:r>
            <a:r>
              <a:rPr lang="tr-TR" sz="2800" dirty="0">
                <a:latin typeface="Monotype Corsiva" pitchFamily="66" charset="0"/>
              </a:rPr>
              <a:t> </a:t>
            </a:r>
            <a:r>
              <a:rPr lang="tr-TR" dirty="0"/>
              <a:t>Örgün eğitim sistemine </a:t>
            </a:r>
            <a:r>
              <a:rPr lang="tr-TR" dirty="0">
                <a:solidFill>
                  <a:srgbClr val="FF0000"/>
                </a:solidFill>
              </a:rPr>
              <a:t>hiç girmemiş</a:t>
            </a:r>
            <a:r>
              <a:rPr lang="tr-TR" dirty="0"/>
              <a:t> </a:t>
            </a:r>
            <a:r>
              <a:rPr lang="tr-TR" dirty="0" smtClean="0"/>
              <a:t>veya </a:t>
            </a:r>
            <a:r>
              <a:rPr lang="tr-TR" dirty="0"/>
              <a:t>	herhangi bir k</a:t>
            </a:r>
            <a:r>
              <a:rPr lang="tr-TR" dirty="0">
                <a:solidFill>
                  <a:srgbClr val="FF0000"/>
                </a:solidFill>
              </a:rPr>
              <a:t>ademesinden ayrılmış</a:t>
            </a:r>
            <a:r>
              <a:rPr lang="tr-TR" dirty="0"/>
              <a:t> veya </a:t>
            </a:r>
            <a:r>
              <a:rPr lang="tr-TR" dirty="0">
                <a:solidFill>
                  <a:srgbClr val="FF0000"/>
                </a:solidFill>
              </a:rPr>
              <a:t>örgün eğitime </a:t>
            </a:r>
            <a:r>
              <a:rPr lang="tr-TR" dirty="0" smtClean="0">
                <a:solidFill>
                  <a:srgbClr val="FF0000"/>
                </a:solidFill>
              </a:rPr>
              <a:t>devam </a:t>
            </a:r>
            <a:r>
              <a:rPr lang="tr-TR" dirty="0"/>
              <a:t>eden ya da </a:t>
            </a:r>
            <a:r>
              <a:rPr lang="tr-TR" dirty="0">
                <a:solidFill>
                  <a:srgbClr val="FF0000"/>
                </a:solidFill>
              </a:rPr>
              <a:t>mezun olmuş</a:t>
            </a:r>
            <a:r>
              <a:rPr lang="tr-TR" dirty="0"/>
              <a:t>, bireylere yönelik olarak, </a:t>
            </a:r>
          </a:p>
          <a:p>
            <a:pPr algn="l">
              <a:defRPr/>
            </a:pPr>
            <a:r>
              <a:rPr lang="tr-TR" dirty="0"/>
              <a:t>örgün eğitimin yanında veya dışında düzenlenen her türlü eğitimdir.</a:t>
            </a:r>
          </a:p>
          <a:p>
            <a:pPr algn="l">
              <a:defRPr/>
            </a:pPr>
            <a:endParaRPr lang="tr-TR" sz="300" dirty="0"/>
          </a:p>
          <a:p>
            <a:pPr algn="l">
              <a:spcBef>
                <a:spcPct val="20000"/>
              </a:spcBef>
              <a:defRPr/>
            </a:pPr>
            <a:r>
              <a:rPr lang="tr-TR" sz="2000" b="1" i="1" dirty="0">
                <a:solidFill>
                  <a:srgbClr val="800080"/>
                </a:solidFill>
              </a:rPr>
              <a:t>Halk Eğitimi, </a:t>
            </a:r>
            <a:r>
              <a:rPr lang="tr-TR" sz="2000" b="1" i="1" dirty="0" err="1">
                <a:solidFill>
                  <a:srgbClr val="800080"/>
                </a:solidFill>
              </a:rPr>
              <a:t>Hizmetiçi</a:t>
            </a:r>
            <a:r>
              <a:rPr lang="tr-TR" sz="2000" b="1" i="1" dirty="0">
                <a:solidFill>
                  <a:srgbClr val="800080"/>
                </a:solidFill>
              </a:rPr>
              <a:t> Eğitim, Çıraklık Eğitimi, İşbaşında Eğitim, </a:t>
            </a:r>
            <a:endParaRPr lang="tr-TR" sz="2000" b="1" i="1" dirty="0" smtClean="0">
              <a:solidFill>
                <a:srgbClr val="800080"/>
              </a:solidFill>
            </a:endParaRPr>
          </a:p>
          <a:p>
            <a:pPr algn="l">
              <a:spcBef>
                <a:spcPct val="20000"/>
              </a:spcBef>
              <a:defRPr/>
            </a:pPr>
            <a:endParaRPr lang="tr-TR" sz="2000" b="1" i="1" dirty="0">
              <a:solidFill>
                <a:srgbClr val="80008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603453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7AF338E-C95F-4DF5-9A7F-3A3FB94002C7}" type="slidenum">
              <a:rPr lang="tr-TR" altLang="tr-TR" sz="1400"/>
              <a:pPr eaLnBrk="1" hangingPunct="1"/>
              <a:t>17</a:t>
            </a:fld>
            <a:endParaRPr lang="tr-TR" altLang="tr-TR" sz="1400"/>
          </a:p>
        </p:txBody>
      </p:sp>
      <p:sp>
        <p:nvSpPr>
          <p:cNvPr id="13315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6629400"/>
            <a:ext cx="304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3316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229600" y="66294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3317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839200" y="6629400"/>
            <a:ext cx="304800" cy="2286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3318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3565525" y="574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endParaRPr lang="tr-TR" altLang="tr-TR"/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2819400" y="18288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endParaRPr lang="tr-TR" altLang="tr-TR"/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5715000" y="35814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endParaRPr lang="tr-TR" altLang="tr-TR"/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5029200" y="51816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endParaRPr lang="tr-TR" altLang="tr-TR"/>
          </a:p>
        </p:txBody>
      </p:sp>
      <p:sp>
        <p:nvSpPr>
          <p:cNvPr id="85002" name="Rectangle 10"/>
          <p:cNvSpPr>
            <a:spLocks noChangeArrowheads="1"/>
          </p:cNvSpPr>
          <p:nvPr/>
        </p:nvSpPr>
        <p:spPr bwMode="auto">
          <a:xfrm>
            <a:off x="179512" y="1828800"/>
            <a:ext cx="2030288" cy="27432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 b="1" u="sng" dirty="0">
                <a:latin typeface="Brush Script MT" pitchFamily="66" charset="0"/>
              </a:rPr>
              <a:t>K A Y N A K</a:t>
            </a:r>
          </a:p>
          <a:p>
            <a:pPr eaLnBrk="1" hangingPunct="1"/>
            <a:r>
              <a:rPr lang="tr-TR" altLang="tr-TR" dirty="0">
                <a:solidFill>
                  <a:srgbClr val="FFFF00"/>
                </a:solidFill>
                <a:latin typeface="Comic Sans MS" pitchFamily="66" charset="0"/>
              </a:rPr>
              <a:t>Öğretmen</a:t>
            </a:r>
          </a:p>
          <a:p>
            <a:pPr eaLnBrk="1" hangingPunct="1"/>
            <a:r>
              <a:rPr lang="tr-TR" altLang="tr-TR" sz="2200" dirty="0">
                <a:solidFill>
                  <a:srgbClr val="FFFF00"/>
                </a:solidFill>
                <a:latin typeface="Comic Sans MS" pitchFamily="66" charset="0"/>
              </a:rPr>
              <a:t>Kaynak Kitap</a:t>
            </a:r>
          </a:p>
          <a:p>
            <a:pPr eaLnBrk="1" hangingPunct="1"/>
            <a:endParaRPr lang="tr-TR" altLang="tr-TR" sz="2000" dirty="0">
              <a:solidFill>
                <a:srgbClr val="FF3300"/>
              </a:solidFill>
              <a:latin typeface="Comic Sans MS" pitchFamily="66" charset="0"/>
            </a:endParaRPr>
          </a:p>
          <a:p>
            <a:pPr eaLnBrk="1" hangingPunct="1"/>
            <a:endParaRPr lang="tr-TR" altLang="tr-TR" sz="2000" dirty="0">
              <a:latin typeface="Comic Sans MS" pitchFamily="66" charset="0"/>
            </a:endParaRPr>
          </a:p>
          <a:p>
            <a:pPr eaLnBrk="1" hangingPunct="1"/>
            <a:r>
              <a:rPr lang="tr-TR" altLang="tr-TR" sz="2000" dirty="0">
                <a:latin typeface="Comic Sans MS" pitchFamily="66" charset="0"/>
              </a:rPr>
              <a:t>Fikir, bilgi</a:t>
            </a:r>
          </a:p>
          <a:p>
            <a:pPr eaLnBrk="1" hangingPunct="1"/>
            <a:r>
              <a:rPr lang="tr-TR" altLang="tr-TR" sz="2000" dirty="0">
                <a:latin typeface="Comic Sans MS" pitchFamily="66" charset="0"/>
              </a:rPr>
              <a:t>Duygu, tutum</a:t>
            </a:r>
          </a:p>
          <a:p>
            <a:pPr eaLnBrk="1" hangingPunct="1"/>
            <a:r>
              <a:rPr lang="tr-TR" altLang="tr-TR" sz="2000" dirty="0">
                <a:latin typeface="Comic Sans MS" pitchFamily="66" charset="0"/>
              </a:rPr>
              <a:t>Beceriler</a:t>
            </a:r>
          </a:p>
        </p:txBody>
      </p:sp>
      <p:sp>
        <p:nvSpPr>
          <p:cNvPr id="85003" name="Rectangle 11"/>
          <p:cNvSpPr>
            <a:spLocks noChangeArrowheads="1"/>
          </p:cNvSpPr>
          <p:nvPr/>
        </p:nvSpPr>
        <p:spPr bwMode="auto">
          <a:xfrm>
            <a:off x="6934200" y="1828800"/>
            <a:ext cx="1752600" cy="27432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 dirty="0">
                <a:latin typeface="Brush Script MT" pitchFamily="66" charset="0"/>
              </a:rPr>
              <a:t>  </a:t>
            </a:r>
            <a:r>
              <a:rPr lang="tr-TR" altLang="tr-TR" b="1" u="sng" dirty="0">
                <a:latin typeface="Brush Script MT" pitchFamily="66" charset="0"/>
              </a:rPr>
              <a:t>A L I C I</a:t>
            </a:r>
          </a:p>
          <a:p>
            <a:pPr eaLnBrk="1" hangingPunct="1"/>
            <a:r>
              <a:rPr lang="tr-TR" altLang="tr-TR" dirty="0">
                <a:solidFill>
                  <a:srgbClr val="FFFF00"/>
                </a:solidFill>
                <a:latin typeface="Comic Sans MS" pitchFamily="66" charset="0"/>
              </a:rPr>
              <a:t>Öğrenen</a:t>
            </a:r>
          </a:p>
          <a:p>
            <a:pPr eaLnBrk="1" hangingPunct="1"/>
            <a:endParaRPr lang="tr-TR" altLang="tr-TR" sz="2000" b="1" dirty="0">
              <a:latin typeface="Comic Sans MS" pitchFamily="66" charset="0"/>
            </a:endParaRPr>
          </a:p>
          <a:p>
            <a:pPr eaLnBrk="1" hangingPunct="1"/>
            <a:endParaRPr lang="tr-TR" altLang="tr-TR" sz="2000" b="1" dirty="0">
              <a:latin typeface="Comic Sans MS" pitchFamily="66" charset="0"/>
            </a:endParaRPr>
          </a:p>
          <a:p>
            <a:pPr eaLnBrk="1" hangingPunct="1"/>
            <a:r>
              <a:rPr lang="tr-TR" altLang="tr-TR" sz="2000" dirty="0">
                <a:latin typeface="Comic Sans MS" pitchFamily="66" charset="0"/>
              </a:rPr>
              <a:t>Fikir, bilgi</a:t>
            </a:r>
          </a:p>
          <a:p>
            <a:pPr eaLnBrk="1" hangingPunct="1"/>
            <a:r>
              <a:rPr lang="tr-TR" altLang="tr-TR" sz="2000" dirty="0">
                <a:latin typeface="Comic Sans MS" pitchFamily="66" charset="0"/>
              </a:rPr>
              <a:t>Duygu, tutum</a:t>
            </a:r>
          </a:p>
          <a:p>
            <a:pPr eaLnBrk="1" hangingPunct="1"/>
            <a:r>
              <a:rPr lang="tr-TR" altLang="tr-TR" sz="2000" dirty="0">
                <a:latin typeface="Comic Sans MS" pitchFamily="66" charset="0"/>
              </a:rPr>
              <a:t>Beceriler</a:t>
            </a:r>
          </a:p>
        </p:txBody>
      </p:sp>
      <p:sp>
        <p:nvSpPr>
          <p:cNvPr id="85004" name="Rectangle 12"/>
          <p:cNvSpPr>
            <a:spLocks noChangeArrowheads="1"/>
          </p:cNvSpPr>
          <p:nvPr/>
        </p:nvSpPr>
        <p:spPr bwMode="auto">
          <a:xfrm>
            <a:off x="2667000" y="1828800"/>
            <a:ext cx="1752600" cy="27432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dirty="0">
                <a:latin typeface="Brush Script MT" pitchFamily="66" charset="0"/>
              </a:rPr>
              <a:t>   </a:t>
            </a:r>
            <a:r>
              <a:rPr lang="tr-TR" altLang="tr-TR" b="1" u="sng" dirty="0">
                <a:latin typeface="Brush Script MT" pitchFamily="66" charset="0"/>
              </a:rPr>
              <a:t>M E S A J</a:t>
            </a:r>
          </a:p>
          <a:p>
            <a:pPr algn="l" eaLnBrk="1" hangingPunct="1"/>
            <a:r>
              <a:rPr lang="tr-TR" altLang="tr-TR" sz="2000" dirty="0">
                <a:solidFill>
                  <a:srgbClr val="FFFF00"/>
                </a:solidFill>
                <a:latin typeface="Comic Sans MS" pitchFamily="66" charset="0"/>
              </a:rPr>
              <a:t>*İçerik</a:t>
            </a:r>
          </a:p>
          <a:p>
            <a:pPr algn="l" eaLnBrk="1" hangingPunct="1"/>
            <a:r>
              <a:rPr lang="tr-TR" altLang="tr-TR" sz="2000" dirty="0">
                <a:solidFill>
                  <a:srgbClr val="FFFF00"/>
                </a:solidFill>
                <a:latin typeface="Comic Sans MS" pitchFamily="66" charset="0"/>
              </a:rPr>
              <a:t>*Öğeler</a:t>
            </a:r>
          </a:p>
          <a:p>
            <a:pPr algn="l" eaLnBrk="1" hangingPunct="1"/>
            <a:r>
              <a:rPr lang="tr-TR" altLang="tr-TR" sz="2000" dirty="0">
                <a:solidFill>
                  <a:srgbClr val="FFFF00"/>
                </a:solidFill>
                <a:latin typeface="Comic Sans MS" pitchFamily="66" charset="0"/>
              </a:rPr>
              <a:t>*</a:t>
            </a:r>
            <a:r>
              <a:rPr lang="tr-TR" altLang="tr-TR" sz="1800" dirty="0">
                <a:solidFill>
                  <a:srgbClr val="FFFF00"/>
                </a:solidFill>
                <a:latin typeface="Comic Sans MS" pitchFamily="66" charset="0"/>
              </a:rPr>
              <a:t>Kullanılan kod</a:t>
            </a:r>
          </a:p>
          <a:p>
            <a:pPr algn="l" eaLnBrk="1" hangingPunct="1"/>
            <a:r>
              <a:rPr lang="tr-TR" altLang="tr-TR" sz="2000" dirty="0">
                <a:latin typeface="Comic Sans MS" pitchFamily="66" charset="0"/>
              </a:rPr>
              <a:t>  </a:t>
            </a:r>
            <a:r>
              <a:rPr lang="tr-TR" altLang="tr-TR" sz="1800" i="1" dirty="0"/>
              <a:t>Hareket, jest,</a:t>
            </a:r>
          </a:p>
          <a:p>
            <a:pPr algn="l" eaLnBrk="1" hangingPunct="1"/>
            <a:r>
              <a:rPr lang="tr-TR" altLang="tr-TR" sz="1800" i="1" dirty="0"/>
              <a:t>  mimik, ses, söz,</a:t>
            </a:r>
          </a:p>
          <a:p>
            <a:pPr algn="l" eaLnBrk="1" hangingPunct="1"/>
            <a:r>
              <a:rPr lang="tr-TR" altLang="tr-TR" sz="1800" i="1" dirty="0"/>
              <a:t>  ışık, </a:t>
            </a:r>
            <a:r>
              <a:rPr lang="tr-TR" altLang="tr-TR" sz="1800" i="1" dirty="0" err="1"/>
              <a:t>ısı,çizim</a:t>
            </a:r>
            <a:r>
              <a:rPr lang="tr-TR" altLang="tr-TR" sz="1800" i="1" dirty="0"/>
              <a:t>,</a:t>
            </a:r>
          </a:p>
          <a:p>
            <a:pPr algn="l" eaLnBrk="1" hangingPunct="1"/>
            <a:r>
              <a:rPr lang="tr-TR" altLang="tr-TR" sz="1800" i="1" dirty="0"/>
              <a:t>  resim, heykel, </a:t>
            </a:r>
          </a:p>
          <a:p>
            <a:pPr algn="l" eaLnBrk="1" hangingPunct="1"/>
            <a:r>
              <a:rPr lang="tr-TR" altLang="tr-TR" sz="1800" i="1" dirty="0"/>
              <a:t>  yazı, formül vb..</a:t>
            </a:r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4800600" y="1828800"/>
            <a:ext cx="1752600" cy="27432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 b="1" u="sng" dirty="0">
                <a:latin typeface="Brush Script MT" pitchFamily="66" charset="0"/>
              </a:rPr>
              <a:t>K A N A L</a:t>
            </a:r>
          </a:p>
          <a:p>
            <a:pPr eaLnBrk="1" hangingPunct="1"/>
            <a:r>
              <a:rPr lang="tr-TR" altLang="tr-TR" sz="2000" dirty="0">
                <a:solidFill>
                  <a:srgbClr val="FFFF00"/>
                </a:solidFill>
                <a:latin typeface="Comic Sans MS" pitchFamily="66" charset="0"/>
              </a:rPr>
              <a:t>Beş Duyuya</a:t>
            </a:r>
          </a:p>
          <a:p>
            <a:pPr eaLnBrk="1" hangingPunct="1"/>
            <a:r>
              <a:rPr lang="tr-TR" altLang="tr-TR" sz="2000" dirty="0">
                <a:solidFill>
                  <a:srgbClr val="FFFF00"/>
                </a:solidFill>
                <a:latin typeface="Comic Sans MS" pitchFamily="66" charset="0"/>
              </a:rPr>
              <a:t>yönelik</a:t>
            </a:r>
          </a:p>
          <a:p>
            <a:pPr eaLnBrk="1" hangingPunct="1"/>
            <a:endParaRPr lang="tr-TR" altLang="tr-TR" sz="800" dirty="0"/>
          </a:p>
          <a:p>
            <a:pPr eaLnBrk="1" hangingPunct="1"/>
            <a:r>
              <a:rPr lang="tr-TR" altLang="tr-TR" sz="2000" dirty="0"/>
              <a:t>*</a:t>
            </a:r>
            <a:r>
              <a:rPr lang="tr-TR" altLang="tr-TR" sz="2000" i="1" dirty="0"/>
              <a:t> Araç gereçler</a:t>
            </a:r>
          </a:p>
          <a:p>
            <a:pPr eaLnBrk="1" hangingPunct="1"/>
            <a:endParaRPr lang="tr-TR" altLang="tr-TR" sz="800" i="1" dirty="0"/>
          </a:p>
          <a:p>
            <a:pPr eaLnBrk="1" hangingPunct="1"/>
            <a:r>
              <a:rPr lang="tr-TR" altLang="tr-TR" sz="2000" i="1" dirty="0"/>
              <a:t>*Yöntem ve </a:t>
            </a:r>
          </a:p>
          <a:p>
            <a:pPr eaLnBrk="1" hangingPunct="1"/>
            <a:r>
              <a:rPr lang="tr-TR" altLang="tr-TR" sz="2000" i="1" dirty="0"/>
              <a:t>teknikler </a:t>
            </a:r>
          </a:p>
          <a:p>
            <a:pPr eaLnBrk="1" hangingPunct="1"/>
            <a:endParaRPr lang="tr-TR" altLang="tr-TR" sz="2000" dirty="0"/>
          </a:p>
        </p:txBody>
      </p:sp>
      <p:sp>
        <p:nvSpPr>
          <p:cNvPr id="13327" name="AutoShape 14"/>
          <p:cNvSpPr>
            <a:spLocks noChangeArrowheads="1"/>
          </p:cNvSpPr>
          <p:nvPr/>
        </p:nvSpPr>
        <p:spPr bwMode="auto">
          <a:xfrm>
            <a:off x="2286000" y="3124200"/>
            <a:ext cx="290513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3328" name="AutoShape 15"/>
          <p:cNvSpPr>
            <a:spLocks noChangeArrowheads="1"/>
          </p:cNvSpPr>
          <p:nvPr/>
        </p:nvSpPr>
        <p:spPr bwMode="auto">
          <a:xfrm>
            <a:off x="4495800" y="3124200"/>
            <a:ext cx="290513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3329" name="AutoShape 16"/>
          <p:cNvSpPr>
            <a:spLocks noChangeArrowheads="1"/>
          </p:cNvSpPr>
          <p:nvPr/>
        </p:nvSpPr>
        <p:spPr bwMode="auto">
          <a:xfrm>
            <a:off x="6629400" y="3048000"/>
            <a:ext cx="290513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5009" name="AutoShape 17"/>
          <p:cNvSpPr>
            <a:spLocks noChangeArrowheads="1"/>
          </p:cNvSpPr>
          <p:nvPr/>
        </p:nvSpPr>
        <p:spPr bwMode="auto">
          <a:xfrm>
            <a:off x="372269" y="231775"/>
            <a:ext cx="8497887" cy="1143000"/>
          </a:xfrm>
          <a:prstGeom prst="horizontalScroll">
            <a:avLst>
              <a:gd name="adj" fmla="val 12500"/>
            </a:avLst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tr-TR" sz="36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İLETİŞİM SÜRECİ OLARAK EĞİTİM</a:t>
            </a:r>
            <a:endParaRPr lang="tr-TR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5010" name="AutoShape 18"/>
          <p:cNvSpPr>
            <a:spLocks noChangeArrowheads="1"/>
          </p:cNvSpPr>
          <p:nvPr/>
        </p:nvSpPr>
        <p:spPr bwMode="auto">
          <a:xfrm rot="-5440181">
            <a:off x="470694" y="5318919"/>
            <a:ext cx="1522413" cy="485775"/>
          </a:xfrm>
          <a:prstGeom prst="rightArrow">
            <a:avLst>
              <a:gd name="adj1" fmla="val 50000"/>
              <a:gd name="adj2" fmla="val 78350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5011" name="Text Box 19"/>
          <p:cNvSpPr txBox="1">
            <a:spLocks noChangeArrowheads="1"/>
          </p:cNvSpPr>
          <p:nvPr/>
        </p:nvSpPr>
        <p:spPr bwMode="auto">
          <a:xfrm>
            <a:off x="3946525" y="5999163"/>
            <a:ext cx="1533525" cy="4667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b="1" u="sng" dirty="0">
                <a:latin typeface="Brush Script MT" pitchFamily="66" charset="0"/>
              </a:rPr>
              <a:t>D Ö N Ü T </a:t>
            </a:r>
            <a:endParaRPr lang="tr-TR" altLang="tr-TR" sz="2000" b="1" dirty="0">
              <a:latin typeface="Comic Sans MS" pitchFamily="66" charset="0"/>
            </a:endParaRPr>
          </a:p>
        </p:txBody>
      </p:sp>
      <p:sp>
        <p:nvSpPr>
          <p:cNvPr id="85012" name="AutoShape 20"/>
          <p:cNvSpPr>
            <a:spLocks noChangeArrowheads="1"/>
          </p:cNvSpPr>
          <p:nvPr/>
        </p:nvSpPr>
        <p:spPr bwMode="auto">
          <a:xfrm rot="5377620">
            <a:off x="7407276" y="5318125"/>
            <a:ext cx="1524000" cy="485775"/>
          </a:xfrm>
          <a:prstGeom prst="rightArrow">
            <a:avLst>
              <a:gd name="adj1" fmla="val 50000"/>
              <a:gd name="adj2" fmla="val 78431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5013" name="AutoShape 21"/>
          <p:cNvSpPr>
            <a:spLocks noChangeArrowheads="1"/>
          </p:cNvSpPr>
          <p:nvPr/>
        </p:nvSpPr>
        <p:spPr bwMode="auto">
          <a:xfrm rot="10800000">
            <a:off x="1009650" y="5843200"/>
            <a:ext cx="2500312" cy="485775"/>
          </a:xfrm>
          <a:prstGeom prst="rightArrow">
            <a:avLst>
              <a:gd name="adj1" fmla="val 50000"/>
              <a:gd name="adj2" fmla="val 128676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5014" name="AutoShape 22"/>
          <p:cNvSpPr>
            <a:spLocks noChangeArrowheads="1"/>
          </p:cNvSpPr>
          <p:nvPr/>
        </p:nvSpPr>
        <p:spPr bwMode="auto">
          <a:xfrm rot="-10795684">
            <a:off x="5648040" y="5893939"/>
            <a:ext cx="2590800" cy="457200"/>
          </a:xfrm>
          <a:prstGeom prst="rightArrow">
            <a:avLst>
              <a:gd name="adj1" fmla="val 50000"/>
              <a:gd name="adj2" fmla="val 141667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5015" name="Text Box 23"/>
          <p:cNvSpPr txBox="1">
            <a:spLocks noChangeArrowheads="1"/>
          </p:cNvSpPr>
          <p:nvPr/>
        </p:nvSpPr>
        <p:spPr bwMode="auto">
          <a:xfrm>
            <a:off x="2940050" y="49530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sz="3600" dirty="0">
                <a:solidFill>
                  <a:srgbClr val="CC0000"/>
                </a:solidFill>
                <a:cs typeface="Times New Roman" pitchFamily="18" charset="0"/>
                <a:sym typeface="Webdings" pitchFamily="18" charset="2"/>
              </a:rPr>
              <a:t></a:t>
            </a:r>
          </a:p>
        </p:txBody>
      </p:sp>
      <p:sp>
        <p:nvSpPr>
          <p:cNvPr id="85016" name="Text Box 24"/>
          <p:cNvSpPr txBox="1">
            <a:spLocks noChangeArrowheads="1"/>
          </p:cNvSpPr>
          <p:nvPr/>
        </p:nvSpPr>
        <p:spPr bwMode="auto">
          <a:xfrm>
            <a:off x="5699125" y="492125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sz="3600" dirty="0">
                <a:solidFill>
                  <a:srgbClr val="CC0000"/>
                </a:solidFill>
                <a:cs typeface="Times New Roman" pitchFamily="18" charset="0"/>
                <a:sym typeface="Webdings" pitchFamily="18" charset="2"/>
              </a:rPr>
              <a:t></a:t>
            </a:r>
          </a:p>
        </p:txBody>
      </p:sp>
      <p:sp>
        <p:nvSpPr>
          <p:cNvPr id="85017" name="Text Box 25"/>
          <p:cNvSpPr txBox="1">
            <a:spLocks noChangeArrowheads="1"/>
          </p:cNvSpPr>
          <p:nvPr/>
        </p:nvSpPr>
        <p:spPr bwMode="auto">
          <a:xfrm>
            <a:off x="3797300" y="5068888"/>
            <a:ext cx="178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b="1" dirty="0">
                <a:solidFill>
                  <a:srgbClr val="CC0000"/>
                </a:solidFill>
                <a:latin typeface="Arial" charset="0"/>
              </a:rPr>
              <a:t>G ü r ü l t ü</a:t>
            </a:r>
          </a:p>
        </p:txBody>
      </p:sp>
    </p:spTree>
    <p:extLst>
      <p:ext uri="{BB962C8B-B14F-4D97-AF65-F5344CB8AC3E}">
        <p14:creationId xmlns:p14="http://schemas.microsoft.com/office/powerpoint/2010/main" val="3092686853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38937B8-6083-4841-A285-99E1A265D457}" type="slidenum">
              <a:rPr lang="tr-TR" altLang="tr-TR" sz="1400"/>
              <a:pPr eaLnBrk="1" hangingPunct="1"/>
              <a:t>18</a:t>
            </a:fld>
            <a:endParaRPr lang="tr-TR" altLang="tr-TR" sz="1400"/>
          </a:p>
        </p:txBody>
      </p:sp>
      <p:sp>
        <p:nvSpPr>
          <p:cNvPr id="14339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6629400"/>
            <a:ext cx="304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4340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229600" y="66294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4341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839200" y="6629400"/>
            <a:ext cx="304800" cy="2286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4342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304800" y="381000"/>
            <a:ext cx="7924800" cy="18774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tr-TR" sz="3200" b="1" i="1" dirty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Öğretme</a:t>
            </a:r>
            <a:r>
              <a:rPr lang="tr-TR" i="1" dirty="0">
                <a:latin typeface="Comic Sans MS" pitchFamily="66" charset="0"/>
              </a:rPr>
              <a:t>: Öğrenmeyi gerçekleştirmek üzere </a:t>
            </a:r>
            <a:r>
              <a:rPr lang="tr-TR" i="1" dirty="0" smtClean="0">
                <a:latin typeface="Comic Sans MS" pitchFamily="66" charset="0"/>
              </a:rPr>
              <a:t>düzenlenen </a:t>
            </a:r>
            <a:r>
              <a:rPr lang="tr-TR" i="1" dirty="0">
                <a:latin typeface="Comic Sans MS" pitchFamily="66" charset="0"/>
              </a:rPr>
              <a:t>amaçlı ve bilinçli etkinlikler;  </a:t>
            </a:r>
            <a:r>
              <a:rPr lang="tr-TR" i="1" dirty="0" smtClean="0">
                <a:latin typeface="Comic Sans MS" pitchFamily="66" charset="0"/>
              </a:rPr>
              <a:t>öğrenmeyi </a:t>
            </a:r>
            <a:r>
              <a:rPr lang="tr-TR" i="1" dirty="0" err="1">
                <a:latin typeface="Comic Sans MS" pitchFamily="66" charset="0"/>
              </a:rPr>
              <a:t>kılavuzlama</a:t>
            </a:r>
            <a:r>
              <a:rPr lang="tr-TR" i="1" dirty="0">
                <a:latin typeface="Comic Sans MS" pitchFamily="66" charset="0"/>
              </a:rPr>
              <a:t>, 	bireyin öğrenmesi için rehberlik etmedir.</a:t>
            </a: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83344" y="2470149"/>
            <a:ext cx="8367712" cy="4294188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tr-TR" sz="3200" b="1" dirty="0">
                <a:solidFill>
                  <a:srgbClr val="800080"/>
                </a:solidFill>
                <a:latin typeface="Monotype Corsiva" pitchFamily="66" charset="0"/>
              </a:rPr>
              <a:t>ÖĞRETME;</a:t>
            </a:r>
          </a:p>
          <a:p>
            <a:pPr algn="l">
              <a:defRPr/>
            </a:pPr>
            <a:endParaRPr lang="tr-TR" sz="1000" b="1" dirty="0">
              <a:latin typeface="Monotype Corsiva" pitchFamily="66" charset="0"/>
            </a:endParaRPr>
          </a:p>
          <a:p>
            <a:pPr algn="l">
              <a:defRPr/>
            </a:pPr>
            <a:r>
              <a:rPr lang="tr-TR" sz="2800" b="1" dirty="0">
                <a:latin typeface="Monotype Corsiva" pitchFamily="66" charset="0"/>
              </a:rPr>
              <a:t>	Okulda 		</a:t>
            </a:r>
            <a:r>
              <a:rPr lang="tr-TR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  <a:sym typeface="Wingdings" pitchFamily="2" charset="2"/>
              </a:rPr>
              <a:t> </a:t>
            </a:r>
            <a:r>
              <a:rPr lang="tr-TR" sz="2800" b="1" dirty="0">
                <a:latin typeface="Monotype Corsiva" pitchFamily="66" charset="0"/>
              </a:rPr>
              <a:t>öğretmen,</a:t>
            </a:r>
          </a:p>
          <a:p>
            <a:pPr algn="l">
              <a:defRPr/>
            </a:pPr>
            <a:r>
              <a:rPr lang="tr-TR" sz="2800" b="1" dirty="0">
                <a:latin typeface="Monotype Corsiva" pitchFamily="66" charset="0"/>
              </a:rPr>
              <a:t>	</a:t>
            </a:r>
          </a:p>
          <a:p>
            <a:pPr algn="l">
              <a:defRPr/>
            </a:pPr>
            <a:r>
              <a:rPr lang="tr-TR" sz="2800" b="1" dirty="0">
                <a:latin typeface="Monotype Corsiva" pitchFamily="66" charset="0"/>
              </a:rPr>
              <a:t>	Aile ortamında 	</a:t>
            </a:r>
            <a:r>
              <a:rPr lang="tr-TR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  <a:sym typeface="Wingdings" pitchFamily="2" charset="2"/>
              </a:rPr>
              <a:t> </a:t>
            </a:r>
            <a:r>
              <a:rPr lang="tr-TR" sz="2800" b="1" dirty="0">
                <a:latin typeface="Monotype Corsiva" pitchFamily="66" charset="0"/>
              </a:rPr>
              <a:t>anne – baba</a:t>
            </a:r>
          </a:p>
          <a:p>
            <a:pPr algn="l">
              <a:defRPr/>
            </a:pPr>
            <a:endParaRPr lang="tr-TR" sz="2800" b="1" dirty="0">
              <a:latin typeface="Monotype Corsiva" pitchFamily="66" charset="0"/>
            </a:endParaRPr>
          </a:p>
          <a:p>
            <a:pPr algn="l">
              <a:defRPr/>
            </a:pPr>
            <a:r>
              <a:rPr lang="tr-TR" sz="2800" b="1" dirty="0">
                <a:latin typeface="Monotype Corsiva" pitchFamily="66" charset="0"/>
              </a:rPr>
              <a:t>	Yakın çevrede 		</a:t>
            </a:r>
            <a:r>
              <a:rPr lang="tr-TR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  <a:sym typeface="Wingdings" pitchFamily="2" charset="2"/>
              </a:rPr>
              <a:t> </a:t>
            </a:r>
            <a:r>
              <a:rPr lang="tr-TR" sz="2800" b="1" dirty="0">
                <a:latin typeface="Monotype Corsiva" pitchFamily="66" charset="0"/>
              </a:rPr>
              <a:t>arkadaşlar, iletişim araçları</a:t>
            </a:r>
          </a:p>
          <a:p>
            <a:pPr algn="l">
              <a:defRPr/>
            </a:pPr>
            <a:r>
              <a:rPr lang="tr-TR" sz="2800" b="1" dirty="0">
                <a:latin typeface="Monotype Corsiva" pitchFamily="66" charset="0"/>
              </a:rPr>
              <a:t>	</a:t>
            </a:r>
          </a:p>
          <a:p>
            <a:pPr algn="l">
              <a:defRPr/>
            </a:pPr>
            <a:r>
              <a:rPr lang="tr-TR" sz="2800" b="1" dirty="0">
                <a:latin typeface="Monotype Corsiva" pitchFamily="66" charset="0"/>
              </a:rPr>
              <a:t>	Uzak çevrede		</a:t>
            </a:r>
            <a:r>
              <a:rPr lang="tr-TR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  <a:sym typeface="Wingdings" pitchFamily="2" charset="2"/>
              </a:rPr>
              <a:t> </a:t>
            </a:r>
            <a:r>
              <a:rPr lang="tr-TR" sz="2800" b="1" dirty="0">
                <a:latin typeface="Monotype Corsiva" pitchFamily="66" charset="0"/>
              </a:rPr>
              <a:t>toplum, iletişim araçları  vb......</a:t>
            </a:r>
          </a:p>
          <a:p>
            <a:pPr algn="l">
              <a:defRPr/>
            </a:pPr>
            <a:r>
              <a:rPr lang="tr-TR" sz="900" b="1" dirty="0">
                <a:solidFill>
                  <a:srgbClr val="800080"/>
                </a:solidFill>
                <a:latin typeface="Monotype Corsiva" pitchFamily="66" charset="0"/>
              </a:rPr>
              <a:t>				</a:t>
            </a:r>
          </a:p>
          <a:p>
            <a:pPr algn="l">
              <a:defRPr/>
            </a:pPr>
            <a:r>
              <a:rPr lang="tr-TR" sz="2800" b="1" dirty="0">
                <a:solidFill>
                  <a:srgbClr val="800080"/>
                </a:solidFill>
                <a:latin typeface="Monotype Corsiva" pitchFamily="66" charset="0"/>
              </a:rPr>
              <a:t>					TARAFINDAN YAPILIR.</a:t>
            </a:r>
          </a:p>
        </p:txBody>
      </p:sp>
    </p:spTree>
    <p:extLst>
      <p:ext uri="{BB962C8B-B14F-4D97-AF65-F5344CB8AC3E}">
        <p14:creationId xmlns:p14="http://schemas.microsoft.com/office/powerpoint/2010/main" val="3685222424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3F565DA-9D2C-463B-ABDC-0DA8CCAE62EA}" type="slidenum">
              <a:rPr lang="tr-TR" altLang="tr-TR" sz="1400"/>
              <a:pPr eaLnBrk="1" hangingPunct="1"/>
              <a:t>19</a:t>
            </a:fld>
            <a:endParaRPr lang="tr-TR" altLang="tr-TR" sz="1400"/>
          </a:p>
        </p:txBody>
      </p:sp>
      <p:sp>
        <p:nvSpPr>
          <p:cNvPr id="15363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6629400"/>
            <a:ext cx="304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5364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229600" y="66294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5365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839200" y="6629400"/>
            <a:ext cx="304800" cy="2286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5366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412701" y="393818"/>
            <a:ext cx="7924800" cy="14465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tr-TR" sz="3200" b="1" i="1" dirty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Öğretim</a:t>
            </a:r>
            <a:r>
              <a:rPr lang="tr-TR" i="1" dirty="0">
                <a:latin typeface="Comic Sans MS" pitchFamily="66" charset="0"/>
              </a:rPr>
              <a:t>: Bireylerin,</a:t>
            </a:r>
          </a:p>
          <a:p>
            <a:pPr algn="l">
              <a:defRPr/>
            </a:pPr>
            <a:r>
              <a:rPr lang="tr-TR" i="1" dirty="0">
                <a:latin typeface="Comic Sans MS" pitchFamily="66" charset="0"/>
              </a:rPr>
              <a:t>         okul ortamında, amaçlı, planlı ve kontrollü </a:t>
            </a:r>
            <a:r>
              <a:rPr lang="tr-TR" i="1" dirty="0" smtClean="0">
                <a:latin typeface="Comic Sans MS" pitchFamily="66" charset="0"/>
              </a:rPr>
              <a:t>olarak </a:t>
            </a:r>
            <a:r>
              <a:rPr lang="tr-TR" i="1" dirty="0">
                <a:latin typeface="Comic Sans MS" pitchFamily="66" charset="0"/>
              </a:rPr>
              <a:t>aldıkları eğitimdir.</a:t>
            </a:r>
          </a:p>
        </p:txBody>
      </p:sp>
      <p:sp>
        <p:nvSpPr>
          <p:cNvPr id="15368" name="Text Box 7"/>
          <p:cNvSpPr txBox="1">
            <a:spLocks noChangeArrowheads="1"/>
          </p:cNvSpPr>
          <p:nvPr/>
        </p:nvSpPr>
        <p:spPr bwMode="auto">
          <a:xfrm>
            <a:off x="1708150" y="2205038"/>
            <a:ext cx="5835650" cy="266382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sz="4000" b="1" i="1" dirty="0">
                <a:solidFill>
                  <a:srgbClr val="800080"/>
                </a:solidFill>
                <a:latin typeface="Monotype Corsiva" pitchFamily="66" charset="0"/>
              </a:rPr>
              <a:t>Öğretim Etkinlikleri Öğeleri </a:t>
            </a:r>
          </a:p>
          <a:p>
            <a:pPr algn="l" eaLnBrk="1" hangingPunct="1"/>
            <a:endParaRPr lang="tr-TR" altLang="tr-TR" sz="1600" b="1" i="1" dirty="0">
              <a:latin typeface="Monotype Corsiva" pitchFamily="66" charset="0"/>
            </a:endParaRPr>
          </a:p>
          <a:p>
            <a:pPr algn="l" eaLnBrk="1" hangingPunct="1"/>
            <a:r>
              <a:rPr lang="tr-TR" altLang="tr-TR" sz="2800" b="1" i="1" dirty="0">
                <a:latin typeface="Monotype Corsiva" pitchFamily="66" charset="0"/>
              </a:rPr>
              <a:t>	Hedefler</a:t>
            </a:r>
          </a:p>
          <a:p>
            <a:pPr algn="l" eaLnBrk="1" hangingPunct="1"/>
            <a:r>
              <a:rPr lang="tr-TR" altLang="tr-TR" sz="2800" b="1" i="1" dirty="0">
                <a:latin typeface="Monotype Corsiva" pitchFamily="66" charset="0"/>
              </a:rPr>
              <a:t>		İçerik</a:t>
            </a:r>
          </a:p>
          <a:p>
            <a:pPr algn="l" eaLnBrk="1" hangingPunct="1"/>
            <a:r>
              <a:rPr lang="tr-TR" altLang="tr-TR" sz="2800" b="1" i="1" dirty="0">
                <a:latin typeface="Monotype Corsiva" pitchFamily="66" charset="0"/>
              </a:rPr>
              <a:t>			Eğitim durumu</a:t>
            </a:r>
          </a:p>
          <a:p>
            <a:pPr algn="l" eaLnBrk="1" hangingPunct="1"/>
            <a:r>
              <a:rPr lang="tr-TR" altLang="tr-TR" sz="2800" b="1" i="1" dirty="0">
                <a:latin typeface="Monotype Corsiva" pitchFamily="66" charset="0"/>
              </a:rPr>
              <a:t>				Sınama durumu</a:t>
            </a:r>
          </a:p>
        </p:txBody>
      </p:sp>
      <p:sp>
        <p:nvSpPr>
          <p:cNvPr id="15369" name="Text Box 8"/>
          <p:cNvSpPr txBox="1">
            <a:spLocks noChangeArrowheads="1"/>
          </p:cNvSpPr>
          <p:nvPr/>
        </p:nvSpPr>
        <p:spPr bwMode="auto">
          <a:xfrm>
            <a:off x="395288" y="5199063"/>
            <a:ext cx="8748712" cy="893762"/>
          </a:xfrm>
          <a:prstGeom prst="rect">
            <a:avLst/>
          </a:prstGeom>
          <a:solidFill>
            <a:srgbClr val="FF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sz="2800" b="1" dirty="0">
                <a:solidFill>
                  <a:srgbClr val="FF3300"/>
                </a:solidFill>
              </a:rPr>
              <a:t>Öğretim süreci</a:t>
            </a:r>
            <a:r>
              <a:rPr lang="tr-TR" altLang="tr-TR" dirty="0"/>
              <a:t>;</a:t>
            </a:r>
          </a:p>
          <a:p>
            <a:pPr algn="l" eaLnBrk="1" hangingPunct="1"/>
            <a:r>
              <a:rPr lang="tr-TR" altLang="tr-TR" dirty="0"/>
              <a:t>* Okulöncesi eğitim, * ilköğretim, * ortaöğretim, * yükseköğretim</a:t>
            </a:r>
          </a:p>
        </p:txBody>
      </p:sp>
    </p:spTree>
    <p:extLst>
      <p:ext uri="{BB962C8B-B14F-4D97-AF65-F5344CB8AC3E}">
        <p14:creationId xmlns:p14="http://schemas.microsoft.com/office/powerpoint/2010/main" val="3754383605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782593" y="620688"/>
            <a:ext cx="3490913" cy="15843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endParaRPr lang="tr-TR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1 Başlık"/>
          <p:cNvSpPr txBox="1">
            <a:spLocks/>
          </p:cNvSpPr>
          <p:nvPr/>
        </p:nvSpPr>
        <p:spPr bwMode="auto">
          <a:xfrm>
            <a:off x="1475656" y="3831377"/>
            <a:ext cx="6336704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525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endParaRPr lang="tr-TR" sz="2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30" t="24845" r="21508" b="56309"/>
          <a:stretch/>
        </p:blipFill>
        <p:spPr bwMode="auto">
          <a:xfrm>
            <a:off x="4427984" y="2475913"/>
            <a:ext cx="4536504" cy="167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t="6514" r="16989" b="7071"/>
          <a:stretch/>
        </p:blipFill>
        <p:spPr>
          <a:xfrm>
            <a:off x="7524328" y="469414"/>
            <a:ext cx="1214970" cy="1152128"/>
          </a:xfrm>
          <a:prstGeom prst="ellipse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1846615" y="421213"/>
            <a:ext cx="559480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T.C.</a:t>
            </a:r>
          </a:p>
          <a:p>
            <a:pPr algn="ctr"/>
            <a:r>
              <a:rPr lang="tr-TR" sz="24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MİLLİ EĞİTİM BAKANLIĞI</a:t>
            </a:r>
          </a:p>
          <a:p>
            <a:pPr algn="ctr"/>
            <a:r>
              <a:rPr lang="tr-TR" sz="24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Hayat Boyu Öğrenme Genel Müdürlüğü</a:t>
            </a:r>
            <a:endParaRPr lang="tr-T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t="6514" r="16989" b="7071"/>
          <a:stretch/>
        </p:blipFill>
        <p:spPr>
          <a:xfrm>
            <a:off x="315299" y="421213"/>
            <a:ext cx="1214970" cy="1152128"/>
          </a:xfrm>
          <a:prstGeom prst="ellipse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1239484" y="3068960"/>
            <a:ext cx="677621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İnsanlar Halk </a:t>
            </a:r>
            <a:r>
              <a:rPr lang="tr-TR" sz="3600" b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</a:t>
            </a:r>
            <a:r>
              <a:rPr lang="tr-TR" sz="36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ğitimi </a:t>
            </a:r>
            <a:r>
              <a:rPr lang="tr-TR" sz="3600" b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</a:t>
            </a:r>
            <a:r>
              <a:rPr lang="tr-TR" sz="36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erkezine </a:t>
            </a:r>
          </a:p>
          <a:p>
            <a:pPr algn="ctr"/>
            <a:r>
              <a:rPr lang="tr-TR" sz="36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neden gelir?</a:t>
            </a:r>
            <a:endParaRPr lang="tr-TR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96108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8F5ABB5-3CAC-486F-AF32-FE0A37A61D1D}" type="slidenum">
              <a:rPr lang="tr-TR" altLang="tr-TR" sz="1400"/>
              <a:pPr eaLnBrk="1" hangingPunct="1"/>
              <a:t>20</a:t>
            </a:fld>
            <a:endParaRPr lang="tr-TR" altLang="tr-TR" sz="1400"/>
          </a:p>
        </p:txBody>
      </p:sp>
      <p:sp>
        <p:nvSpPr>
          <p:cNvPr id="16387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6629400"/>
            <a:ext cx="304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388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229600" y="66294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389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839200" y="6629400"/>
            <a:ext cx="304800" cy="2286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390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633439" y="164306"/>
            <a:ext cx="7918450" cy="5286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tr-TR" sz="2800" b="1" i="1" dirty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Eğitim – Öğretim Kavramlarındaki Farklılıklar</a:t>
            </a:r>
            <a:endParaRPr lang="tr-TR" sz="2800" i="1" dirty="0">
              <a:latin typeface="Comic Sans MS" pitchFamily="66" charset="0"/>
            </a:endParaRPr>
          </a:p>
        </p:txBody>
      </p:sp>
      <p:graphicFrame>
        <p:nvGraphicFramePr>
          <p:cNvPr id="58409" name="Group 41"/>
          <p:cNvGraphicFramePr>
            <a:graphicFrameLocks noGrp="1"/>
          </p:cNvGraphicFramePr>
          <p:nvPr/>
        </p:nvGraphicFramePr>
        <p:xfrm>
          <a:off x="323850" y="1397000"/>
          <a:ext cx="8569325" cy="4778375"/>
        </p:xfrm>
        <a:graphic>
          <a:graphicData uri="http://schemas.openxmlformats.org/drawingml/2006/table">
            <a:tbl>
              <a:tblPr/>
              <a:tblGrid>
                <a:gridCol w="3648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1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3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Eğitim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Öğretim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 Her yerde olabilir.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 Süreklidir, yaşam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boyu devam eder.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 Öğretimi de içine alan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geniş bir kavramdır.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 Her türlü bilgi ve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deneyimi kapsar.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 Belli bir ortamla sınırlıdır. (okul)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 Planlanan zaman dilimiyle sınırlıdır.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 Eğitimin planlı ve programlı kısmını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oluşturur. Eğitimin aracıdır.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 Önceden belirlenmiş hedeflere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ulaşmak için düzenlenmiş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etkinlikleri kapsar.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163320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198CFDB-CCC5-4B73-B255-109AE72E0096}" type="slidenum">
              <a:rPr lang="tr-TR" altLang="tr-TR" sz="1400"/>
              <a:pPr eaLnBrk="1" hangingPunct="1"/>
              <a:t>21</a:t>
            </a:fld>
            <a:endParaRPr lang="tr-TR" altLang="tr-TR" sz="1400"/>
          </a:p>
        </p:txBody>
      </p:sp>
      <p:sp>
        <p:nvSpPr>
          <p:cNvPr id="17411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6629400"/>
            <a:ext cx="304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412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229600" y="66294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413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839200" y="6629400"/>
            <a:ext cx="304800" cy="2286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414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195263" y="381000"/>
            <a:ext cx="8643937" cy="10156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tr-TR" sz="3200" b="1" i="1" dirty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Öğrenme</a:t>
            </a:r>
            <a:r>
              <a:rPr lang="tr-TR" i="1" dirty="0">
                <a:latin typeface="Comic Sans MS" pitchFamily="66" charset="0"/>
              </a:rPr>
              <a:t>: Yaşantı ürünü, </a:t>
            </a:r>
          </a:p>
          <a:p>
            <a:pPr algn="l">
              <a:defRPr/>
            </a:pPr>
            <a:r>
              <a:rPr lang="tr-TR" i="1" dirty="0" smtClean="0">
                <a:latin typeface="Comic Sans MS" pitchFamily="66" charset="0"/>
              </a:rPr>
              <a:t>nispeten </a:t>
            </a:r>
            <a:r>
              <a:rPr lang="tr-TR" i="1" dirty="0">
                <a:latin typeface="Comic Sans MS" pitchFamily="66" charset="0"/>
              </a:rPr>
              <a:t>kalıcı izli davranış değişikliğidir.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725507" y="1609308"/>
            <a:ext cx="7351693" cy="4647426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sz="2800" b="1" dirty="0">
                <a:solidFill>
                  <a:srgbClr val="800080"/>
                </a:solidFill>
                <a:latin typeface="Monotype Corsiva" pitchFamily="66" charset="0"/>
              </a:rPr>
              <a:t>1</a:t>
            </a:r>
            <a:r>
              <a:rPr lang="tr-TR" altLang="tr-TR" sz="2800" b="1" dirty="0">
                <a:latin typeface="Monotype Corsiva" pitchFamily="66" charset="0"/>
              </a:rPr>
              <a:t>. Öğrenme sonucundan mutlaka </a:t>
            </a:r>
            <a:r>
              <a:rPr lang="tr-TR" altLang="tr-TR" sz="2800" b="1" dirty="0">
                <a:solidFill>
                  <a:srgbClr val="FF0000"/>
                </a:solidFill>
                <a:latin typeface="Monotype Corsiva" pitchFamily="66" charset="0"/>
              </a:rPr>
              <a:t>bir davranış değişikliği </a:t>
            </a:r>
          </a:p>
          <a:p>
            <a:pPr algn="l" eaLnBrk="1" hangingPunct="1"/>
            <a:r>
              <a:rPr lang="tr-TR" altLang="tr-TR" sz="2800" b="1" dirty="0" smtClean="0">
                <a:latin typeface="Monotype Corsiva" pitchFamily="66" charset="0"/>
              </a:rPr>
              <a:t>   </a:t>
            </a:r>
            <a:r>
              <a:rPr lang="tr-TR" altLang="tr-TR" sz="2800" b="1" dirty="0">
                <a:latin typeface="Monotype Corsiva" pitchFamily="66" charset="0"/>
              </a:rPr>
              <a:t>meydana gelir.</a:t>
            </a:r>
          </a:p>
          <a:p>
            <a:pPr algn="l" eaLnBrk="1" hangingPunct="1"/>
            <a:endParaRPr lang="tr-TR" altLang="tr-TR" sz="1000" b="1" dirty="0">
              <a:latin typeface="Monotype Corsiva" pitchFamily="66" charset="0"/>
            </a:endParaRPr>
          </a:p>
          <a:p>
            <a:pPr algn="l" eaLnBrk="1" hangingPunct="1"/>
            <a:r>
              <a:rPr lang="tr-TR" altLang="tr-TR" sz="2800" b="1" dirty="0" smtClean="0">
                <a:solidFill>
                  <a:srgbClr val="800080"/>
                </a:solidFill>
                <a:latin typeface="Monotype Corsiva" pitchFamily="66" charset="0"/>
              </a:rPr>
              <a:t>2</a:t>
            </a:r>
            <a:r>
              <a:rPr lang="tr-TR" altLang="tr-TR" sz="2800" b="1" dirty="0">
                <a:latin typeface="Monotype Corsiva" pitchFamily="66" charset="0"/>
              </a:rPr>
              <a:t>. Öğrenme </a:t>
            </a:r>
            <a:r>
              <a:rPr lang="tr-TR" altLang="tr-TR" sz="2800" b="1" dirty="0">
                <a:solidFill>
                  <a:srgbClr val="FF0000"/>
                </a:solidFill>
                <a:latin typeface="Monotype Corsiva" pitchFamily="66" charset="0"/>
              </a:rPr>
              <a:t>yaşantı ürünü ve bireyseldir</a:t>
            </a:r>
            <a:r>
              <a:rPr lang="tr-TR" altLang="tr-TR" sz="2800" b="1" dirty="0">
                <a:latin typeface="Monotype Corsiva" pitchFamily="66" charset="0"/>
              </a:rPr>
              <a:t>.</a:t>
            </a:r>
          </a:p>
          <a:p>
            <a:pPr algn="l" eaLnBrk="1" hangingPunct="1"/>
            <a:endParaRPr lang="tr-TR" altLang="tr-TR" sz="1000" b="1" dirty="0">
              <a:latin typeface="Monotype Corsiva" pitchFamily="66" charset="0"/>
            </a:endParaRPr>
          </a:p>
          <a:p>
            <a:pPr algn="l" eaLnBrk="1" hangingPunct="1"/>
            <a:r>
              <a:rPr lang="tr-TR" altLang="tr-TR" sz="2800" b="1" dirty="0" smtClean="0">
                <a:solidFill>
                  <a:srgbClr val="800080"/>
                </a:solidFill>
                <a:latin typeface="Monotype Corsiva" pitchFamily="66" charset="0"/>
              </a:rPr>
              <a:t>3</a:t>
            </a:r>
            <a:r>
              <a:rPr lang="tr-TR" altLang="tr-TR" sz="2800" b="1" dirty="0">
                <a:latin typeface="Monotype Corsiva" pitchFamily="66" charset="0"/>
              </a:rPr>
              <a:t>. Öğrenme </a:t>
            </a:r>
            <a:r>
              <a:rPr lang="tr-TR" altLang="tr-TR" sz="2800" b="1" dirty="0">
                <a:solidFill>
                  <a:srgbClr val="FF0000"/>
                </a:solidFill>
                <a:latin typeface="Monotype Corsiva" pitchFamily="66" charset="0"/>
              </a:rPr>
              <a:t>kalıcı izlidir.</a:t>
            </a:r>
          </a:p>
          <a:p>
            <a:pPr algn="l" eaLnBrk="1" hangingPunct="1"/>
            <a:r>
              <a:rPr lang="tr-TR" altLang="tr-TR" sz="2800" b="1" i="1" dirty="0" smtClean="0">
                <a:solidFill>
                  <a:srgbClr val="800080"/>
                </a:solidFill>
                <a:latin typeface="Monotype Corsiva" pitchFamily="66" charset="0"/>
              </a:rPr>
              <a:t>ÖĞRENME </a:t>
            </a:r>
            <a:r>
              <a:rPr lang="tr-TR" altLang="tr-TR" sz="2800" b="1" i="1" dirty="0">
                <a:solidFill>
                  <a:srgbClr val="800080"/>
                </a:solidFill>
                <a:latin typeface="Monotype Corsiva" pitchFamily="66" charset="0"/>
              </a:rPr>
              <a:t>YOLUYLA; </a:t>
            </a:r>
          </a:p>
          <a:p>
            <a:pPr algn="l" eaLnBrk="1" hangingPunct="1"/>
            <a:r>
              <a:rPr lang="tr-TR" altLang="tr-TR" sz="2800" b="1" i="1" dirty="0">
                <a:latin typeface="Monotype Corsiva" pitchFamily="66" charset="0"/>
              </a:rPr>
              <a:t>	 </a:t>
            </a:r>
            <a:r>
              <a:rPr lang="tr-TR" altLang="tr-TR" sz="3600" b="1" i="1" dirty="0">
                <a:solidFill>
                  <a:schemeClr val="accent2"/>
                </a:solidFill>
                <a:latin typeface="Monotype Corsiva" pitchFamily="66" charset="0"/>
                <a:sym typeface="Wingdings" pitchFamily="2" charset="2"/>
              </a:rPr>
              <a:t></a:t>
            </a:r>
            <a:r>
              <a:rPr lang="tr-TR" altLang="tr-TR" sz="2800" b="1" i="1" dirty="0">
                <a:latin typeface="Monotype Corsiva" pitchFamily="66" charset="0"/>
              </a:rPr>
              <a:t>  Bilişsel,</a:t>
            </a:r>
          </a:p>
          <a:p>
            <a:pPr algn="l" eaLnBrk="1" hangingPunct="1"/>
            <a:r>
              <a:rPr lang="tr-TR" altLang="tr-TR" sz="2800" b="1" i="1" dirty="0">
                <a:latin typeface="Monotype Corsiva" pitchFamily="66" charset="0"/>
              </a:rPr>
              <a:t>		 </a:t>
            </a:r>
            <a:r>
              <a:rPr lang="tr-TR" altLang="tr-TR" sz="3600" b="1" i="1" dirty="0">
                <a:solidFill>
                  <a:schemeClr val="accent2"/>
                </a:solidFill>
                <a:latin typeface="Monotype Corsiva" pitchFamily="66" charset="0"/>
                <a:sym typeface="Wingdings" pitchFamily="2" charset="2"/>
              </a:rPr>
              <a:t></a:t>
            </a:r>
            <a:r>
              <a:rPr lang="tr-TR" altLang="tr-TR" sz="2800" b="1" i="1" dirty="0">
                <a:latin typeface="Monotype Corsiva" pitchFamily="66" charset="0"/>
              </a:rPr>
              <a:t>  </a:t>
            </a:r>
            <a:r>
              <a:rPr lang="tr-TR" altLang="tr-TR" sz="2800" b="1" i="1" dirty="0" err="1">
                <a:latin typeface="Monotype Corsiva" pitchFamily="66" charset="0"/>
              </a:rPr>
              <a:t>Duyuşsal</a:t>
            </a:r>
            <a:endParaRPr lang="tr-TR" altLang="tr-TR" sz="2800" b="1" i="1" dirty="0">
              <a:latin typeface="Monotype Corsiva" pitchFamily="66" charset="0"/>
            </a:endParaRPr>
          </a:p>
          <a:p>
            <a:pPr algn="l" eaLnBrk="1" hangingPunct="1"/>
            <a:r>
              <a:rPr lang="tr-TR" altLang="tr-TR" sz="3600" b="1" i="1" dirty="0">
                <a:solidFill>
                  <a:schemeClr val="accent2"/>
                </a:solidFill>
                <a:latin typeface="Monotype Corsiva" pitchFamily="66" charset="0"/>
                <a:sym typeface="Wingdings" pitchFamily="2" charset="2"/>
              </a:rPr>
              <a:t>			 </a:t>
            </a:r>
            <a:r>
              <a:rPr lang="tr-TR" altLang="tr-TR" sz="2800" b="1" i="1" dirty="0" err="1">
                <a:latin typeface="Monotype Corsiva" pitchFamily="66" charset="0"/>
              </a:rPr>
              <a:t>Devinişsel</a:t>
            </a:r>
            <a:r>
              <a:rPr lang="tr-TR" altLang="tr-TR" sz="2800" b="1" i="1" dirty="0">
                <a:latin typeface="Monotype Corsiva" pitchFamily="66" charset="0"/>
              </a:rPr>
              <a:t> </a:t>
            </a:r>
            <a:endParaRPr lang="tr-TR" altLang="tr-TR" sz="2800" b="1" i="1" dirty="0" smtClean="0">
              <a:latin typeface="Monotype Corsiva" pitchFamily="66" charset="0"/>
            </a:endParaRPr>
          </a:p>
          <a:p>
            <a:pPr algn="l" eaLnBrk="1" hangingPunct="1"/>
            <a:r>
              <a:rPr lang="tr-TR" altLang="tr-TR" sz="2800" b="1" i="1" dirty="0" smtClean="0">
                <a:latin typeface="Monotype Corsiva" pitchFamily="66" charset="0"/>
              </a:rPr>
              <a:t>davranışlar </a:t>
            </a:r>
            <a:r>
              <a:rPr lang="tr-TR" altLang="tr-TR" sz="2800" b="1" i="1" dirty="0">
                <a:latin typeface="Monotype Corsiva" pitchFamily="66" charset="0"/>
              </a:rPr>
              <a:t>geliştirilir.</a:t>
            </a:r>
          </a:p>
        </p:txBody>
      </p:sp>
    </p:spTree>
    <p:extLst>
      <p:ext uri="{BB962C8B-B14F-4D97-AF65-F5344CB8AC3E}">
        <p14:creationId xmlns:p14="http://schemas.microsoft.com/office/powerpoint/2010/main" val="320384525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C2B57CE-5E39-4373-B3FF-33B12DFC4B9B}" type="slidenum">
              <a:rPr lang="tr-TR" altLang="tr-TR" sz="1400"/>
              <a:pPr eaLnBrk="1" hangingPunct="1"/>
              <a:t>22</a:t>
            </a:fld>
            <a:endParaRPr lang="tr-TR" altLang="tr-TR" sz="1400"/>
          </a:p>
        </p:txBody>
      </p:sp>
      <p:sp>
        <p:nvSpPr>
          <p:cNvPr id="18435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6629400"/>
            <a:ext cx="304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8436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229600" y="66294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8437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839200" y="6629400"/>
            <a:ext cx="304800" cy="2286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8438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2486025" y="188913"/>
            <a:ext cx="4173538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tr-TR" sz="3600" b="1" i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Davranış Türleri</a:t>
            </a:r>
            <a:endParaRPr lang="tr-TR" sz="3600" i="1">
              <a:latin typeface="Comic Sans MS" pitchFamily="66" charset="0"/>
            </a:endParaRPr>
          </a:p>
        </p:txBody>
      </p:sp>
      <p:graphicFrame>
        <p:nvGraphicFramePr>
          <p:cNvPr id="91191" name="Group 55"/>
          <p:cNvGraphicFramePr>
            <a:graphicFrameLocks noGrp="1"/>
          </p:cNvGraphicFramePr>
          <p:nvPr/>
        </p:nvGraphicFramePr>
        <p:xfrm>
          <a:off x="323850" y="908050"/>
          <a:ext cx="8569325" cy="5467350"/>
        </p:xfrm>
        <a:graphic>
          <a:graphicData uri="http://schemas.openxmlformats.org/drawingml/2006/table">
            <a:tbl>
              <a:tblPr/>
              <a:tblGrid>
                <a:gridCol w="4319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9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3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Öğrenme Ürünü Davranış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Öğrenilmemiş Davranış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3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Wingdings" pitchFamily="2" charset="2"/>
                        </a:rPr>
                        <a:t> 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İstendik davranışlar	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Planlı, programlı sürecin ürünü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Wingdings" pitchFamily="2" charset="2"/>
                        </a:rPr>
                        <a:t> 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İstenmedik davranışlar	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rasgele  kazanılan ya da eğitimin hatalı ürünü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</a:rPr>
                        <a:t>BİREYİN SAHİP OLDUĞU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Wingdings" pitchFamily="2" charset="2"/>
                        </a:rPr>
                        <a:t> 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Akıl ve düşünceden bağımsız, doğuştan gelen davranışları,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istem dışı davranışlar, refleks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	</a:t>
                      </a: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Wingdings" pitchFamily="2" charset="2"/>
                        </a:rPr>
                        <a:t> 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Geçici davranışları	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alkol, uyuşturucu kullanımı sonunda ortaya çıkan maddenin etkisi sonucu kaybolan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Wingdings" pitchFamily="2" charset="2"/>
                        </a:rPr>
                        <a:t> 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Büyüme ve olgunlaşma	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oturma, yürüme, ses çıkarma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</a:rPr>
                        <a:t>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</a:rPr>
                        <a:t>          ÖĞRENME </a:t>
                      </a: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</a:rPr>
                        <a:t>DEĞİLDİR!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130171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73B8F3E-BFDC-4B49-96BF-2CCD232C1117}" type="slidenum">
              <a:rPr lang="tr-TR" altLang="tr-TR" sz="1400"/>
              <a:pPr eaLnBrk="1" hangingPunct="1"/>
              <a:t>23</a:t>
            </a:fld>
            <a:endParaRPr lang="tr-TR" altLang="tr-TR" sz="1400"/>
          </a:p>
        </p:txBody>
      </p:sp>
      <p:sp>
        <p:nvSpPr>
          <p:cNvPr id="19459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6629400"/>
            <a:ext cx="304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460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229600" y="66294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461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839200" y="6629400"/>
            <a:ext cx="304800" cy="2286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462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64519" name="Oval 7"/>
          <p:cNvSpPr>
            <a:spLocks noChangeArrowheads="1"/>
          </p:cNvSpPr>
          <p:nvPr/>
        </p:nvSpPr>
        <p:spPr bwMode="auto">
          <a:xfrm>
            <a:off x="1524000" y="381000"/>
            <a:ext cx="6248400" cy="6096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64520" name="Oval 8"/>
          <p:cNvSpPr>
            <a:spLocks noChangeArrowheads="1"/>
          </p:cNvSpPr>
          <p:nvPr/>
        </p:nvSpPr>
        <p:spPr bwMode="auto">
          <a:xfrm>
            <a:off x="2667000" y="1524000"/>
            <a:ext cx="3962400" cy="38100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>
              <a:solidFill>
                <a:srgbClr val="800080"/>
              </a:solidFill>
            </a:endParaRPr>
          </a:p>
        </p:txBody>
      </p:sp>
      <p:sp>
        <p:nvSpPr>
          <p:cNvPr id="64521" name="Oval 9"/>
          <p:cNvSpPr>
            <a:spLocks noChangeArrowheads="1"/>
          </p:cNvSpPr>
          <p:nvPr/>
        </p:nvSpPr>
        <p:spPr bwMode="auto">
          <a:xfrm>
            <a:off x="3810000" y="2590800"/>
            <a:ext cx="1676400" cy="16764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 b="1" i="1">
                <a:solidFill>
                  <a:srgbClr val="800080"/>
                </a:solidFill>
              </a:rPr>
              <a:t>ÖĞRENME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3733800" y="838200"/>
            <a:ext cx="168433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b="1" i="1">
                <a:solidFill>
                  <a:srgbClr val="800080"/>
                </a:solidFill>
              </a:rPr>
              <a:t>E Ğ İ T İ M</a:t>
            </a:r>
          </a:p>
        </p:txBody>
      </p:sp>
      <p:sp>
        <p:nvSpPr>
          <p:cNvPr id="64524" name="Text Box 12"/>
          <p:cNvSpPr txBox="1">
            <a:spLocks noChangeArrowheads="1"/>
          </p:cNvSpPr>
          <p:nvPr/>
        </p:nvSpPr>
        <p:spPr bwMode="auto">
          <a:xfrm>
            <a:off x="3810000" y="1946275"/>
            <a:ext cx="160813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b="1" i="1">
                <a:solidFill>
                  <a:srgbClr val="800080"/>
                </a:solidFill>
              </a:rPr>
              <a:t>ÖĞRETİM</a:t>
            </a:r>
          </a:p>
        </p:txBody>
      </p:sp>
    </p:spTree>
    <p:extLst>
      <p:ext uri="{BB962C8B-B14F-4D97-AF65-F5344CB8AC3E}">
        <p14:creationId xmlns:p14="http://schemas.microsoft.com/office/powerpoint/2010/main" val="1644211603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1" grpId="0" animBg="1" autoUpdateAnimBg="0"/>
      <p:bldP spid="64523" grpId="0" animBg="1" autoUpdateAnimBg="0"/>
      <p:bldP spid="64524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4"/>
          <p:cNvSpPr txBox="1">
            <a:spLocks noChangeArrowheads="1"/>
          </p:cNvSpPr>
          <p:nvPr/>
        </p:nvSpPr>
        <p:spPr bwMode="auto">
          <a:xfrm>
            <a:off x="395288" y="908720"/>
            <a:ext cx="8280400" cy="566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3600" b="1" dirty="0">
                <a:solidFill>
                  <a:srgbClr val="0070C0"/>
                </a:solidFill>
              </a:rPr>
              <a:t>Hedef Nedir?</a:t>
            </a:r>
            <a:endParaRPr lang="tr-TR" altLang="tr-TR" sz="3600" dirty="0">
              <a:solidFill>
                <a:srgbClr val="0070C0"/>
              </a:solidFill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800" dirty="0"/>
              <a:t>     </a:t>
            </a:r>
            <a:r>
              <a:rPr lang="tr-TR" altLang="tr-TR" sz="2800" b="1" dirty="0"/>
              <a:t>Kavram olarak </a:t>
            </a:r>
            <a:r>
              <a:rPr lang="tr-TR" altLang="tr-TR" sz="2800" b="1" i="1" u="sng" dirty="0">
                <a:solidFill>
                  <a:srgbClr val="FF0000"/>
                </a:solidFill>
              </a:rPr>
              <a:t>hedef ulaşılmak istenilen yerdir</a:t>
            </a:r>
            <a:r>
              <a:rPr lang="tr-TR" altLang="tr-TR" sz="2800" b="1" dirty="0"/>
              <a:t>.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800" b="1" dirty="0"/>
              <a:t>     </a:t>
            </a:r>
            <a:r>
              <a:rPr lang="tr-TR" altLang="tr-TR" sz="2800" b="1" i="1" u="sng" dirty="0">
                <a:solidFill>
                  <a:srgbClr val="FF0000"/>
                </a:solidFill>
              </a:rPr>
              <a:t>Eğitimde hedef </a:t>
            </a:r>
            <a:r>
              <a:rPr lang="tr-TR" altLang="tr-TR" sz="2800" b="1" i="1" u="sng" dirty="0">
                <a:solidFill>
                  <a:srgbClr val="0070C0"/>
                </a:solidFill>
              </a:rPr>
              <a:t>ise </a:t>
            </a:r>
            <a:r>
              <a:rPr lang="tr-TR" altLang="tr-TR" sz="2800" b="1" i="1" u="sng" dirty="0">
                <a:solidFill>
                  <a:srgbClr val="00B050"/>
                </a:solidFill>
              </a:rPr>
              <a:t>kişide bulunmasını istediğiniz ve eğitim yoluyla kazandırılabilir </a:t>
            </a:r>
            <a:r>
              <a:rPr lang="tr-TR" altLang="tr-TR" sz="2800" b="1" i="1" u="sng" dirty="0">
                <a:solidFill>
                  <a:srgbClr val="0070C0"/>
                </a:solidFill>
              </a:rPr>
              <a:t>özelliklerdir</a:t>
            </a:r>
            <a:r>
              <a:rPr lang="tr-TR" altLang="tr-TR" sz="2800" b="1" dirty="0"/>
              <a:t>. Başka bir ifadeyle, </a:t>
            </a:r>
            <a:r>
              <a:rPr lang="tr-TR" altLang="tr-TR" sz="2800" b="1" i="1" u="sng" dirty="0">
                <a:solidFill>
                  <a:srgbClr val="7030A0"/>
                </a:solidFill>
              </a:rPr>
              <a:t>öğrenciye kazandırılması uygun bulunan </a:t>
            </a:r>
            <a:r>
              <a:rPr lang="tr-TR" altLang="tr-TR" sz="2800" b="1" i="1" u="sng" dirty="0">
                <a:solidFill>
                  <a:srgbClr val="C00000"/>
                </a:solidFill>
              </a:rPr>
              <a:t>bilgi, beceri, yetenek, ilgi, tutum </a:t>
            </a:r>
            <a:r>
              <a:rPr lang="tr-TR" altLang="tr-TR" sz="2800" b="1" i="1" u="sng" dirty="0">
                <a:solidFill>
                  <a:srgbClr val="7030A0"/>
                </a:solidFill>
              </a:rPr>
              <a:t>gibi bazı alışkanlıklardır</a:t>
            </a:r>
            <a:r>
              <a:rPr lang="tr-TR" altLang="tr-TR" sz="2800" b="1" dirty="0"/>
              <a:t>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800" b="1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 b="1" dirty="0"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939F4F-8A91-41BB-8F31-0A56D4314B0C}" type="slidenum">
              <a:rPr lang="tr-TR"/>
              <a:pPr>
                <a:defRPr/>
              </a:pPr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93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4"/>
          <p:cNvSpPr txBox="1">
            <a:spLocks noChangeArrowheads="1"/>
          </p:cNvSpPr>
          <p:nvPr/>
        </p:nvSpPr>
        <p:spPr bwMode="auto">
          <a:xfrm>
            <a:off x="395288" y="908720"/>
            <a:ext cx="8280400" cy="609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3600" b="1" dirty="0">
                <a:solidFill>
                  <a:srgbClr val="00B050"/>
                </a:solidFill>
              </a:rPr>
              <a:t>1.Uzak Hedefler: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2800" b="1" dirty="0"/>
              <a:t>    </a:t>
            </a:r>
            <a:r>
              <a:rPr lang="tr-TR" altLang="tr-TR" sz="2800" b="1" i="1" u="sng" dirty="0">
                <a:solidFill>
                  <a:srgbClr val="0070C0"/>
                </a:solidFill>
              </a:rPr>
              <a:t>Politik hedeflerdir</a:t>
            </a:r>
            <a:r>
              <a:rPr lang="tr-TR" altLang="tr-TR" sz="2800" b="1" dirty="0"/>
              <a:t>. </a:t>
            </a:r>
            <a:r>
              <a:rPr lang="tr-TR" altLang="tr-TR" sz="2800" b="1" i="1" u="sng" dirty="0">
                <a:solidFill>
                  <a:srgbClr val="00B050"/>
                </a:solidFill>
              </a:rPr>
              <a:t>Ülkenin istikrarı, büyük ölçüde uzak hedeflerin doğru tayin edilmesiyle ilgilidir</a:t>
            </a:r>
            <a:r>
              <a:rPr lang="tr-TR" altLang="tr-TR" sz="2800" b="1" dirty="0"/>
              <a:t>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2800" b="1" dirty="0">
                <a:solidFill>
                  <a:srgbClr val="FF0000"/>
                </a:solidFill>
              </a:rPr>
              <a:t>2.Genel Hedefler: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2800" b="1" dirty="0"/>
              <a:t>    </a:t>
            </a:r>
            <a:r>
              <a:rPr lang="tr-TR" altLang="tr-TR" sz="2800" b="1" dirty="0">
                <a:solidFill>
                  <a:srgbClr val="0070C0"/>
                </a:solidFill>
              </a:rPr>
              <a:t>Uzak hedeflerin yorumu ve dökümü gibidir</a:t>
            </a:r>
            <a:r>
              <a:rPr lang="tr-TR" altLang="tr-TR" sz="2800" b="1" dirty="0"/>
              <a:t>. </a:t>
            </a:r>
            <a:r>
              <a:rPr lang="tr-TR" altLang="tr-TR" sz="2800" b="1" i="1" u="sng" dirty="0">
                <a:solidFill>
                  <a:srgbClr val="0070C0"/>
                </a:solidFill>
              </a:rPr>
              <a:t>Eğitim ve okulun genel hedefleri, politik ve uzak hedeflerin </a:t>
            </a:r>
            <a:r>
              <a:rPr lang="tr-TR" altLang="tr-TR" sz="2800" b="1" i="1" u="sng" dirty="0" err="1">
                <a:solidFill>
                  <a:srgbClr val="0070C0"/>
                </a:solidFill>
              </a:rPr>
              <a:t>lokalleşmiş</a:t>
            </a:r>
            <a:r>
              <a:rPr lang="tr-TR" altLang="tr-TR" sz="2800" b="1" i="1" u="sng" dirty="0">
                <a:solidFill>
                  <a:srgbClr val="0070C0"/>
                </a:solidFill>
              </a:rPr>
              <a:t> şeklidir.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2800" b="1" dirty="0">
                <a:solidFill>
                  <a:srgbClr val="FFC000"/>
                </a:solidFill>
              </a:rPr>
              <a:t>3.Özel Hedefler: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2800" b="1" dirty="0"/>
              <a:t>     </a:t>
            </a:r>
            <a:r>
              <a:rPr lang="tr-TR" altLang="tr-TR" sz="2800" b="1" i="1" u="sng" dirty="0">
                <a:solidFill>
                  <a:srgbClr val="7030A0"/>
                </a:solidFill>
              </a:rPr>
              <a:t>Kişiye kazandırılması istenen özelliklerdir. </a:t>
            </a:r>
            <a:r>
              <a:rPr lang="tr-TR" altLang="tr-TR" sz="2800" b="1" dirty="0"/>
              <a:t>Eğitim ve okulun hedeflerinin iyi belirlenmesi de, verimli, çalışkan ve saygılı bireyler yetişmesini sağlar.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800" b="1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 b="1" dirty="0"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27799-0E8E-45D4-A47E-EC0E1F0D4D9C}" type="slidenum">
              <a:rPr lang="tr-TR"/>
              <a:pPr>
                <a:defRPr/>
              </a:pPr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790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4"/>
          <p:cNvSpPr txBox="1">
            <a:spLocks noChangeArrowheads="1"/>
          </p:cNvSpPr>
          <p:nvPr/>
        </p:nvSpPr>
        <p:spPr bwMode="auto">
          <a:xfrm>
            <a:off x="367879" y="980728"/>
            <a:ext cx="8280400" cy="652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3600" b="1" dirty="0">
                <a:solidFill>
                  <a:srgbClr val="7030A0"/>
                </a:solidFill>
              </a:rPr>
              <a:t>Plan Nedir?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2800" dirty="0"/>
              <a:t>       </a:t>
            </a:r>
            <a:r>
              <a:rPr lang="tr-TR" altLang="tr-TR" sz="2800" b="1" dirty="0">
                <a:solidFill>
                  <a:srgbClr val="FF0000"/>
                </a:solidFill>
              </a:rPr>
              <a:t>Plan;</a:t>
            </a:r>
            <a:r>
              <a:rPr lang="tr-TR" altLang="tr-TR" sz="2800" b="1" dirty="0"/>
              <a:t> </a:t>
            </a:r>
            <a:r>
              <a:rPr lang="tr-TR" altLang="tr-TR" sz="2800" b="1" i="1" u="sng" dirty="0">
                <a:solidFill>
                  <a:srgbClr val="0070C0"/>
                </a:solidFill>
              </a:rPr>
              <a:t>neyin, niçin, ne zaman ve nasıl yapılacağını gösteren bir çalışmadır</a:t>
            </a:r>
            <a:r>
              <a:rPr lang="tr-TR" altLang="tr-TR" sz="2800" b="1" dirty="0"/>
              <a:t>. </a:t>
            </a:r>
            <a:r>
              <a:rPr lang="tr-TR" altLang="tr-TR" sz="2800" b="1" dirty="0">
                <a:solidFill>
                  <a:srgbClr val="7030A0"/>
                </a:solidFill>
              </a:rPr>
              <a:t>Her işin üstesinden gelinmesinin ilk şartı planlı çalışmadır</a:t>
            </a:r>
            <a:r>
              <a:rPr lang="tr-TR" altLang="tr-TR" sz="2800" b="1" dirty="0"/>
              <a:t>. </a:t>
            </a:r>
            <a:r>
              <a:rPr lang="tr-TR" altLang="tr-TR" sz="2800" b="1" dirty="0">
                <a:solidFill>
                  <a:srgbClr val="00B050"/>
                </a:solidFill>
              </a:rPr>
              <a:t>Planlı çalışma başarının anahtarıdır.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2800" b="1" dirty="0"/>
              <a:t>    </a:t>
            </a:r>
            <a:r>
              <a:rPr lang="tr-TR" altLang="tr-TR" sz="2800" b="1" i="1" u="sng" dirty="0">
                <a:solidFill>
                  <a:srgbClr val="0070C0"/>
                </a:solidFill>
              </a:rPr>
              <a:t>Eğitim ve öğretimde plan ise </a:t>
            </a:r>
            <a:r>
              <a:rPr lang="tr-TR" altLang="tr-TR" sz="2800" b="1" dirty="0">
                <a:solidFill>
                  <a:srgbClr val="FF0000"/>
                </a:solidFill>
              </a:rPr>
              <a:t>belirli eğitim amaçlarına ulaşmak için</a:t>
            </a:r>
            <a:r>
              <a:rPr lang="tr-TR" altLang="tr-TR" sz="2800" b="1" dirty="0"/>
              <a:t>, öğretim konusu olan </a:t>
            </a:r>
            <a:r>
              <a:rPr lang="tr-TR" altLang="tr-TR" sz="2800" b="1" dirty="0">
                <a:solidFill>
                  <a:srgbClr val="FFC000"/>
                </a:solidFill>
              </a:rPr>
              <a:t>etkinliklerden hangisinin seçileceğini</a:t>
            </a:r>
            <a:r>
              <a:rPr lang="tr-TR" altLang="tr-TR" sz="2800" b="1" dirty="0"/>
              <a:t>, </a:t>
            </a:r>
            <a:r>
              <a:rPr lang="tr-TR" altLang="tr-TR" sz="2800" b="1" dirty="0">
                <a:solidFill>
                  <a:srgbClr val="00B050"/>
                </a:solidFill>
              </a:rPr>
              <a:t>bunların öğrencilere niçin ve nasıl yaptırılacağını</a:t>
            </a:r>
            <a:r>
              <a:rPr lang="tr-TR" altLang="tr-TR" sz="2800" b="1" dirty="0"/>
              <a:t>, </a:t>
            </a:r>
            <a:r>
              <a:rPr lang="tr-TR" altLang="tr-TR" sz="2800" b="1" dirty="0">
                <a:solidFill>
                  <a:srgbClr val="00B0F0"/>
                </a:solidFill>
              </a:rPr>
              <a:t>ne gibi tamamlayıcı ve yardımcı kaynak ve araçların kullanılacağını</a:t>
            </a:r>
            <a:r>
              <a:rPr lang="tr-TR" altLang="tr-TR" sz="2800" b="1" dirty="0"/>
              <a:t>, </a:t>
            </a:r>
            <a:r>
              <a:rPr lang="tr-TR" altLang="tr-TR" sz="2800" b="1" i="1" u="sng" dirty="0">
                <a:solidFill>
                  <a:srgbClr val="7030A0"/>
                </a:solidFill>
              </a:rPr>
              <a:t>elde edilen başarının nasıl değerlendirileceğini önceden tasarlayıp, kâğıt üzerinde tespit edilmesidir.</a:t>
            </a:r>
            <a:r>
              <a:rPr lang="tr-TR" altLang="tr-TR" sz="2800" b="1" dirty="0">
                <a:solidFill>
                  <a:srgbClr val="7030A0"/>
                </a:solidFill>
              </a:rPr>
              <a:t> </a:t>
            </a:r>
            <a:endParaRPr lang="tr-TR" altLang="tr-TR" sz="2800" b="1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 b="1" dirty="0"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3B1DF9-CC38-4D76-965C-10F96B78E616}" type="slidenum">
              <a:rPr lang="tr-TR"/>
              <a:pPr>
                <a:defRPr/>
              </a:pPr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050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4"/>
          <p:cNvSpPr txBox="1">
            <a:spLocks noChangeArrowheads="1"/>
          </p:cNvSpPr>
          <p:nvPr/>
        </p:nvSpPr>
        <p:spPr bwMode="auto">
          <a:xfrm>
            <a:off x="395288" y="549275"/>
            <a:ext cx="8280400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3600" b="1" dirty="0">
                <a:solidFill>
                  <a:srgbClr val="7030A0"/>
                </a:solidFill>
              </a:rPr>
              <a:t>Program Nedir?</a:t>
            </a:r>
            <a:endParaRPr lang="tr-TR" altLang="tr-TR" sz="3600" dirty="0">
              <a:solidFill>
                <a:srgbClr val="7030A0"/>
              </a:solidFill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800" dirty="0"/>
              <a:t>     </a:t>
            </a:r>
            <a:r>
              <a:rPr lang="tr-TR" altLang="tr-TR" sz="2800" b="1" dirty="0">
                <a:solidFill>
                  <a:srgbClr val="FF0000"/>
                </a:solidFill>
              </a:rPr>
              <a:t>Program</a:t>
            </a:r>
            <a:r>
              <a:rPr lang="tr-TR" altLang="tr-TR" sz="2800" b="1" dirty="0"/>
              <a:t>; </a:t>
            </a:r>
            <a:r>
              <a:rPr lang="tr-TR" altLang="tr-TR" sz="2800" b="1" dirty="0">
                <a:solidFill>
                  <a:srgbClr val="FFC000"/>
                </a:solidFill>
              </a:rPr>
              <a:t>yapılması gereken bir işin bölümlerini</a:t>
            </a:r>
            <a:r>
              <a:rPr lang="tr-TR" altLang="tr-TR" sz="2800" b="1" dirty="0"/>
              <a:t>, </a:t>
            </a:r>
            <a:r>
              <a:rPr lang="tr-TR" altLang="tr-TR" sz="2800" b="1" dirty="0">
                <a:solidFill>
                  <a:srgbClr val="0070C0"/>
                </a:solidFill>
              </a:rPr>
              <a:t>her bölümün yapılış sırasını</a:t>
            </a:r>
            <a:r>
              <a:rPr lang="tr-TR" altLang="tr-TR" sz="2800" b="1" dirty="0"/>
              <a:t>, </a:t>
            </a:r>
            <a:r>
              <a:rPr lang="tr-TR" altLang="tr-TR" sz="2800" b="1" i="1" u="sng" dirty="0">
                <a:solidFill>
                  <a:srgbClr val="FF0000"/>
                </a:solidFill>
              </a:rPr>
              <a:t>zamanını ve nasıl yapılacağını gösteren bir çalışmadır.</a:t>
            </a:r>
            <a:r>
              <a:rPr lang="tr-TR" altLang="tr-TR" sz="2800" b="1" dirty="0"/>
              <a:t> </a:t>
            </a:r>
            <a:r>
              <a:rPr lang="tr-TR" altLang="tr-TR" sz="2800" b="1" i="1" u="sng" dirty="0">
                <a:solidFill>
                  <a:srgbClr val="7030A0"/>
                </a:solidFill>
              </a:rPr>
              <a:t>Eğitim alanındaki program kavramı</a:t>
            </a:r>
            <a:r>
              <a:rPr lang="tr-TR" altLang="tr-TR" sz="2800" b="1" dirty="0"/>
              <a:t>; </a:t>
            </a:r>
            <a:r>
              <a:rPr lang="tr-TR" altLang="tr-TR" sz="2800" b="1" i="1" dirty="0">
                <a:solidFill>
                  <a:srgbClr val="0070C0"/>
                </a:solidFill>
              </a:rPr>
              <a:t>eğitim programı, öğretim programı, okul programı, müfredat programı ve ders programı </a:t>
            </a:r>
            <a:r>
              <a:rPr lang="tr-TR" altLang="tr-TR" sz="2800" b="1" dirty="0"/>
              <a:t>gibi isimler altında incelenmektedir.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800" b="1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 b="1" dirty="0"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B417F-FDC2-4F3A-AD41-330CE6A5B583}" type="slidenum">
              <a:rPr lang="tr-TR"/>
              <a:pPr>
                <a:defRPr/>
              </a:pPr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069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4"/>
          <p:cNvSpPr txBox="1">
            <a:spLocks noChangeArrowheads="1"/>
          </p:cNvSpPr>
          <p:nvPr/>
        </p:nvSpPr>
        <p:spPr bwMode="auto">
          <a:xfrm>
            <a:off x="395288" y="764704"/>
            <a:ext cx="8280400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3600" b="1" dirty="0">
                <a:solidFill>
                  <a:srgbClr val="00B0F0"/>
                </a:solidFill>
              </a:rPr>
              <a:t>Eğitim Programı</a:t>
            </a:r>
            <a:endParaRPr lang="tr-TR" altLang="tr-TR" sz="3600" dirty="0">
              <a:solidFill>
                <a:srgbClr val="00B0F0"/>
              </a:solidFill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2800" dirty="0"/>
              <a:t>     </a:t>
            </a:r>
            <a:r>
              <a:rPr lang="tr-TR" altLang="tr-TR" sz="2800" b="1" dirty="0">
                <a:solidFill>
                  <a:schemeClr val="accent2"/>
                </a:solidFill>
              </a:rPr>
              <a:t>Eğitim programı</a:t>
            </a:r>
            <a:r>
              <a:rPr lang="tr-TR" altLang="tr-TR" sz="2800" b="1" dirty="0"/>
              <a:t>, </a:t>
            </a:r>
            <a:r>
              <a:rPr lang="tr-TR" altLang="tr-TR" sz="2800" b="1" dirty="0">
                <a:solidFill>
                  <a:srgbClr val="7030A0"/>
                </a:solidFill>
              </a:rPr>
              <a:t>tüm programları kapsayacak nitelikte geniş ve kapsamlıdır</a:t>
            </a:r>
            <a:r>
              <a:rPr lang="tr-TR" altLang="tr-TR" sz="2800" b="1" dirty="0"/>
              <a:t>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2800" b="1" dirty="0"/>
              <a:t>     </a:t>
            </a:r>
            <a:r>
              <a:rPr lang="tr-TR" altLang="tr-TR" sz="2800" b="1" i="1" u="sng" dirty="0">
                <a:solidFill>
                  <a:srgbClr val="FF0000"/>
                </a:solidFill>
              </a:rPr>
              <a:t>Eğitim programı bireyin okul içi ve okul dışı okul ile ilgili yapılan planlı tüm eğitim etkinliklerini içine alan programdır. </a:t>
            </a:r>
            <a:r>
              <a:rPr lang="tr-TR" altLang="tr-TR" sz="2800" b="1" i="1" u="sng" dirty="0">
                <a:solidFill>
                  <a:srgbClr val="00B050"/>
                </a:solidFill>
              </a:rPr>
              <a:t>Okulla ilgili her şeydir</a:t>
            </a:r>
            <a:r>
              <a:rPr lang="tr-TR" altLang="tr-TR" sz="2800" b="1" dirty="0"/>
              <a:t>. Literatürde eğitim programının çeşitli tanımları ile karşılaşmaktayız. </a:t>
            </a:r>
            <a:r>
              <a:rPr lang="tr-TR" altLang="tr-TR" sz="2800" b="1" dirty="0" err="1"/>
              <a:t>Oliver</a:t>
            </a:r>
            <a:r>
              <a:rPr lang="tr-TR" altLang="tr-TR" sz="2800" b="1" dirty="0"/>
              <a:t>’ e göre temelde program, </a:t>
            </a:r>
            <a:r>
              <a:rPr lang="tr-TR" altLang="tr-TR" sz="2800" b="1" dirty="0">
                <a:solidFill>
                  <a:srgbClr val="FF0000"/>
                </a:solidFill>
              </a:rPr>
              <a:t>öğretmenin çalışmaları sonucu öğrencilerin karşı karşıya geldikleri durumlardır.  </a:t>
            </a:r>
            <a:r>
              <a:rPr lang="tr-TR" altLang="tr-TR" sz="2800" b="1" dirty="0" err="1"/>
              <a:t>Saylor</a:t>
            </a:r>
            <a:r>
              <a:rPr lang="tr-TR" altLang="tr-TR" sz="2800" b="1" dirty="0"/>
              <a:t> ve Alexander, programı </a:t>
            </a:r>
            <a:r>
              <a:rPr lang="tr-TR" altLang="tr-TR" sz="2800" b="1" i="1" u="sng" dirty="0"/>
              <a:t>“okulun, okul içi ve dışındaki bütün durumlarda beklenen sonuçlara ulaşmak için giriştiği bütün çabalar” </a:t>
            </a:r>
            <a:r>
              <a:rPr lang="tr-TR" altLang="tr-TR" sz="2800" b="1" dirty="0"/>
              <a:t>olarak tanımlamaktadır.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 b="1" dirty="0"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E613F3-4C03-47C9-92E3-84DB3F3A460A}" type="slidenum">
              <a:rPr lang="tr-TR"/>
              <a:pPr>
                <a:defRPr/>
              </a:pPr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706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4"/>
          <p:cNvSpPr txBox="1">
            <a:spLocks noChangeArrowheads="1"/>
          </p:cNvSpPr>
          <p:nvPr/>
        </p:nvSpPr>
        <p:spPr bwMode="auto">
          <a:xfrm>
            <a:off x="395288" y="839788"/>
            <a:ext cx="8280400" cy="467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800" b="1" i="1" u="sng" dirty="0">
                <a:solidFill>
                  <a:srgbClr val="7030A0"/>
                </a:solidFill>
              </a:rPr>
              <a:t>Bir eğitim programında bulunması gereken ilkeler: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800" b="1" dirty="0"/>
              <a:t>1. </a:t>
            </a:r>
            <a:r>
              <a:rPr lang="tr-TR" altLang="tr-TR" sz="2800" b="1" dirty="0">
                <a:solidFill>
                  <a:srgbClr val="FF0000"/>
                </a:solidFill>
              </a:rPr>
              <a:t>Eğitim programı, milli ve mahalli olmalıdır</a:t>
            </a:r>
            <a:r>
              <a:rPr lang="tr-TR" altLang="tr-TR" sz="2800" b="1" dirty="0"/>
              <a:t>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800" b="1" dirty="0"/>
              <a:t>2. </a:t>
            </a:r>
            <a:r>
              <a:rPr lang="tr-TR" altLang="tr-TR" sz="2800" b="1" dirty="0">
                <a:solidFill>
                  <a:srgbClr val="FF0000"/>
                </a:solidFill>
              </a:rPr>
              <a:t>Milli birlik duygusu ve milli kültür</a:t>
            </a:r>
            <a:r>
              <a:rPr lang="tr-TR" altLang="tr-TR" sz="2800" b="1" dirty="0">
                <a:solidFill>
                  <a:srgbClr val="0070C0"/>
                </a:solidFill>
              </a:rPr>
              <a:t> anlayışı vermeli ve öğrenciye ideal kazandırmalıdır.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800" b="1" dirty="0"/>
              <a:t>3. </a:t>
            </a:r>
            <a:r>
              <a:rPr lang="tr-TR" altLang="tr-TR" sz="2800" b="1" dirty="0">
                <a:solidFill>
                  <a:srgbClr val="7030A0"/>
                </a:solidFill>
              </a:rPr>
              <a:t>Toplumun </a:t>
            </a:r>
            <a:r>
              <a:rPr lang="tr-TR" altLang="tr-TR" sz="2800" b="1" dirty="0">
                <a:solidFill>
                  <a:srgbClr val="FF0000"/>
                </a:solidFill>
              </a:rPr>
              <a:t>inancına, örf ve âdetlerine </a:t>
            </a:r>
            <a:r>
              <a:rPr lang="tr-TR" altLang="tr-TR" sz="2800" b="1" dirty="0">
                <a:solidFill>
                  <a:srgbClr val="7030A0"/>
                </a:solidFill>
              </a:rPr>
              <a:t>ters düşmemelidir.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 b="1" dirty="0"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955021-1D51-4D9E-9007-CE3174AC3D4D}" type="slidenum">
              <a:rPr lang="tr-TR"/>
              <a:pPr>
                <a:defRPr/>
              </a:pPr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525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alpha val="23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782593" y="620688"/>
            <a:ext cx="3490913" cy="15843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endParaRPr lang="tr-TR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1 Başlık"/>
          <p:cNvSpPr txBox="1">
            <a:spLocks/>
          </p:cNvSpPr>
          <p:nvPr/>
        </p:nvSpPr>
        <p:spPr bwMode="auto">
          <a:xfrm>
            <a:off x="1475656" y="3831377"/>
            <a:ext cx="6336704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525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endParaRPr lang="tr-TR" sz="2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30" t="24845" r="21508" b="56309"/>
          <a:stretch/>
        </p:blipFill>
        <p:spPr bwMode="auto">
          <a:xfrm>
            <a:off x="4427984" y="2475913"/>
            <a:ext cx="4536504" cy="167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t="6514" r="16989" b="7071"/>
          <a:stretch/>
        </p:blipFill>
        <p:spPr>
          <a:xfrm>
            <a:off x="7524328" y="469414"/>
            <a:ext cx="1214970" cy="1152128"/>
          </a:xfrm>
          <a:prstGeom prst="ellipse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1846615" y="421213"/>
            <a:ext cx="559480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T.C.</a:t>
            </a:r>
          </a:p>
          <a:p>
            <a:pPr algn="ctr"/>
            <a:r>
              <a:rPr lang="tr-TR" sz="24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MİLLİ EĞİTİM BAKANLIĞI</a:t>
            </a:r>
          </a:p>
          <a:p>
            <a:pPr algn="ctr"/>
            <a:r>
              <a:rPr lang="tr-TR" sz="24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Hayat Boyu Öğrenme Genel Müdürlüğü</a:t>
            </a:r>
            <a:endParaRPr lang="tr-T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t="6514" r="16989" b="7071"/>
          <a:stretch/>
        </p:blipFill>
        <p:spPr>
          <a:xfrm>
            <a:off x="315299" y="421213"/>
            <a:ext cx="1214970" cy="1152128"/>
          </a:xfrm>
          <a:prstGeom prst="ellipse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1701078" y="3068960"/>
            <a:ext cx="585301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ORYANTASYON   NEDİR ?</a:t>
            </a:r>
            <a:endParaRPr lang="tr-TR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129886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395288" y="695325"/>
            <a:ext cx="82804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800" b="1" i="1" u="sng" dirty="0">
                <a:solidFill>
                  <a:srgbClr val="7030A0"/>
                </a:solidFill>
              </a:rPr>
              <a:t>Bir eğitim programında bulunması gereken ilkeler: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800" b="1" dirty="0"/>
              <a:t>4. </a:t>
            </a:r>
            <a:r>
              <a:rPr lang="tr-TR" altLang="tr-TR" sz="2800" b="1" dirty="0">
                <a:solidFill>
                  <a:srgbClr val="FF0000"/>
                </a:solidFill>
              </a:rPr>
              <a:t>Dil, tarih, bayrak ve vatan birliğinin teminine yönelik olmalıdır.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800" b="1" dirty="0"/>
              <a:t>5. </a:t>
            </a:r>
            <a:r>
              <a:rPr lang="tr-TR" altLang="tr-TR" sz="2800" b="1" dirty="0">
                <a:solidFill>
                  <a:srgbClr val="00B050"/>
                </a:solidFill>
              </a:rPr>
              <a:t>Teknolojik gelişmelere açık, bilimsel verilere sahip olmalıdır.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800" b="1" dirty="0"/>
              <a:t>6. </a:t>
            </a:r>
            <a:r>
              <a:rPr lang="tr-TR" altLang="tr-TR" sz="2800" b="1" dirty="0">
                <a:solidFill>
                  <a:srgbClr val="7030A0"/>
                </a:solidFill>
              </a:rPr>
              <a:t>Esnek ve uygulama kolaylığı olmalıdır</a:t>
            </a:r>
            <a:r>
              <a:rPr lang="tr-TR" altLang="tr-TR" sz="2800" b="1" dirty="0"/>
              <a:t>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 b="1" dirty="0"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D67E2-51B2-46B3-B8A1-921104E1AC4F}" type="slidenum">
              <a:rPr lang="tr-TR"/>
              <a:pPr>
                <a:defRPr/>
              </a:pPr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86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4"/>
          <p:cNvSpPr txBox="1">
            <a:spLocks noChangeArrowheads="1"/>
          </p:cNvSpPr>
          <p:nvPr/>
        </p:nvSpPr>
        <p:spPr bwMode="auto">
          <a:xfrm>
            <a:off x="391294" y="692696"/>
            <a:ext cx="8280400" cy="695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3600" b="1" dirty="0">
                <a:solidFill>
                  <a:srgbClr val="00B050"/>
                </a:solidFill>
              </a:rPr>
              <a:t>Öğretim Programı</a:t>
            </a:r>
            <a:endParaRPr lang="tr-TR" altLang="tr-TR" sz="3600" dirty="0">
              <a:solidFill>
                <a:srgbClr val="00B05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800" dirty="0"/>
              <a:t>     </a:t>
            </a:r>
            <a:r>
              <a:rPr lang="tr-TR" altLang="tr-TR" sz="2800" b="1" dirty="0">
                <a:solidFill>
                  <a:srgbClr val="FF0000"/>
                </a:solidFill>
              </a:rPr>
              <a:t>Öğretim programı</a:t>
            </a:r>
            <a:r>
              <a:rPr lang="tr-TR" altLang="tr-TR" sz="2800" b="1" dirty="0"/>
              <a:t>, </a:t>
            </a:r>
            <a:r>
              <a:rPr lang="tr-TR" altLang="tr-TR" sz="2800" b="1" dirty="0">
                <a:solidFill>
                  <a:srgbClr val="00B0F0"/>
                </a:solidFill>
              </a:rPr>
              <a:t>derslerde okutulacak konuları</a:t>
            </a:r>
            <a:r>
              <a:rPr lang="tr-TR" altLang="tr-TR" sz="2800" b="1" dirty="0"/>
              <a:t>, </a:t>
            </a:r>
            <a:r>
              <a:rPr lang="tr-TR" altLang="tr-TR" sz="2800" b="1" dirty="0">
                <a:solidFill>
                  <a:srgbClr val="7030A0"/>
                </a:solidFill>
              </a:rPr>
              <a:t>bunların amaçlarını</a:t>
            </a:r>
            <a:r>
              <a:rPr lang="tr-TR" altLang="tr-TR" sz="2800" b="1" dirty="0"/>
              <a:t>, </a:t>
            </a:r>
            <a:r>
              <a:rPr lang="tr-TR" altLang="tr-TR" sz="2800" b="1" dirty="0">
                <a:solidFill>
                  <a:srgbClr val="00B050"/>
                </a:solidFill>
              </a:rPr>
              <a:t>kaç saat okutulacaklarını</a:t>
            </a:r>
            <a:r>
              <a:rPr lang="tr-TR" altLang="tr-TR" sz="2800" b="1" dirty="0"/>
              <a:t>, </a:t>
            </a:r>
            <a:r>
              <a:rPr lang="tr-TR" altLang="tr-TR" sz="2800" b="1" i="1" u="sng" dirty="0">
                <a:solidFill>
                  <a:srgbClr val="FF0000"/>
                </a:solidFill>
              </a:rPr>
              <a:t>öğretim metot ve tekniklerini gösteren bir belgedir</a:t>
            </a:r>
            <a:r>
              <a:rPr lang="tr-TR" altLang="tr-TR" sz="2800" b="1" dirty="0"/>
              <a:t>. İlköğretim ve lise programlarını, öğretim programı olarak anlamamız mümkündür. Öğretim programı dersin işlenişi ile ilgili her şeydir. </a:t>
            </a:r>
            <a:r>
              <a:rPr lang="tr-TR" altLang="tr-TR" sz="2800" b="1" i="1" u="sng" dirty="0"/>
              <a:t>Bireye kazandırılması düşünülen davranışların ne olduğu, bu davranışların nasıl kazandırılacağının, kazandırılıp kazandırılmadığının nasıl anlaşılacağının gösterildiği dokümana denir.</a:t>
            </a:r>
            <a:r>
              <a:rPr lang="tr-TR" altLang="tr-TR" sz="2800" b="1" dirty="0"/>
              <a:t/>
            </a:r>
            <a:br>
              <a:rPr lang="tr-TR" altLang="tr-TR" sz="2800" b="1" dirty="0"/>
            </a:br>
            <a:r>
              <a:rPr lang="tr-TR" altLang="tr-TR" sz="2800" b="1" dirty="0"/>
              <a:t>     Eğitim programını, bir okulda yapılacak eğitim ve öğretim etkinliklerini düzenleyen bir belge olarak da düşünmek mümkündür.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 b="1" dirty="0"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1F697C-3121-4DEF-957F-65D3B97DDA03}" type="slidenum">
              <a:rPr lang="tr-TR"/>
              <a:pPr>
                <a:defRPr/>
              </a:pPr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283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4"/>
          <p:cNvSpPr txBox="1">
            <a:spLocks noChangeArrowheads="1"/>
          </p:cNvSpPr>
          <p:nvPr/>
        </p:nvSpPr>
        <p:spPr bwMode="auto">
          <a:xfrm>
            <a:off x="395288" y="508000"/>
            <a:ext cx="8280400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3600" b="1">
                <a:solidFill>
                  <a:srgbClr val="FF0000"/>
                </a:solidFill>
              </a:rPr>
              <a:t>Ders Programı</a:t>
            </a:r>
            <a:endParaRPr lang="tr-TR" altLang="tr-TR" sz="3600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800"/>
              <a:t>      </a:t>
            </a:r>
            <a:r>
              <a:rPr lang="tr-TR" altLang="tr-TR" sz="2800" b="1"/>
              <a:t>Ders programı; </a:t>
            </a:r>
            <a:r>
              <a:rPr lang="tr-TR" altLang="tr-TR" sz="2800" b="1">
                <a:solidFill>
                  <a:srgbClr val="FF0000"/>
                </a:solidFill>
              </a:rPr>
              <a:t>bir dersin amacı</a:t>
            </a:r>
            <a:r>
              <a:rPr lang="tr-TR" altLang="tr-TR" sz="2800" b="1"/>
              <a:t>, </a:t>
            </a:r>
            <a:r>
              <a:rPr lang="tr-TR" altLang="tr-TR" sz="2800" b="1">
                <a:solidFill>
                  <a:srgbClr val="FFC000"/>
                </a:solidFill>
              </a:rPr>
              <a:t>muhtevası</a:t>
            </a:r>
            <a:r>
              <a:rPr lang="tr-TR" altLang="tr-TR" sz="2800" b="1"/>
              <a:t>, </a:t>
            </a:r>
            <a:r>
              <a:rPr lang="tr-TR" altLang="tr-TR" sz="2800" b="1">
                <a:solidFill>
                  <a:srgbClr val="7030A0"/>
                </a:solidFill>
              </a:rPr>
              <a:t>öğretme öğrenme süreçleri ve değerlendirmesinden oluşmaktadır.</a:t>
            </a:r>
            <a:r>
              <a:rPr lang="tr-TR" altLang="tr-TR" sz="2800" b="1"/>
              <a:t> </a:t>
            </a:r>
            <a:r>
              <a:rPr lang="tr-TR" altLang="tr-TR" sz="2800" b="1" i="1" u="sng"/>
              <a:t>Matematik, Fen Bilgisi, Tarih ve Türkçe gibi tüm dersler için, ders programı yapılır</a:t>
            </a:r>
            <a:r>
              <a:rPr lang="tr-TR" altLang="tr-TR" sz="2800" b="1"/>
              <a:t>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8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 b="1"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7E913A-720B-4EA7-9CF5-32A5692A87BF}" type="slidenum">
              <a:rPr lang="tr-TR"/>
              <a:pPr>
                <a:defRPr/>
              </a:pPr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4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4"/>
          <p:cNvSpPr txBox="1">
            <a:spLocks noChangeArrowheads="1"/>
          </p:cNvSpPr>
          <p:nvPr/>
        </p:nvSpPr>
        <p:spPr bwMode="auto">
          <a:xfrm>
            <a:off x="395263" y="908720"/>
            <a:ext cx="8280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3600" b="1" dirty="0">
                <a:solidFill>
                  <a:srgbClr val="7030A0"/>
                </a:solidFill>
              </a:rPr>
              <a:t>Metot Nedir?</a:t>
            </a:r>
            <a:endParaRPr lang="tr-TR" altLang="tr-TR" sz="3600" dirty="0">
              <a:solidFill>
                <a:srgbClr val="7030A0"/>
              </a:solidFill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2800" dirty="0"/>
              <a:t>    </a:t>
            </a:r>
            <a:r>
              <a:rPr lang="tr-TR" altLang="tr-TR" sz="2800" b="1" dirty="0">
                <a:solidFill>
                  <a:srgbClr val="7030A0"/>
                </a:solidFill>
              </a:rPr>
              <a:t>Metot</a:t>
            </a:r>
            <a:r>
              <a:rPr lang="tr-TR" altLang="tr-TR" sz="2800" b="1" dirty="0"/>
              <a:t>; </a:t>
            </a:r>
            <a:r>
              <a:rPr lang="tr-TR" altLang="tr-TR" sz="2800" b="1" i="1" u="sng" dirty="0">
                <a:solidFill>
                  <a:srgbClr val="0070C0"/>
                </a:solidFill>
              </a:rPr>
              <a:t>bir amaca varmak için, doğruluğu ve başarısı denenmiş en kısa, en emin yol, hareket ve iş tutma tarzı olarak bilinmektedir.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2800" b="1" dirty="0"/>
              <a:t>    </a:t>
            </a:r>
            <a:r>
              <a:rPr lang="tr-TR" altLang="tr-TR" sz="2800" b="1" dirty="0">
                <a:solidFill>
                  <a:srgbClr val="FF0000"/>
                </a:solidFill>
              </a:rPr>
              <a:t>Öğretimde metot ise</a:t>
            </a:r>
            <a:r>
              <a:rPr lang="tr-TR" altLang="tr-TR" sz="2800" b="1" dirty="0"/>
              <a:t>; </a:t>
            </a:r>
            <a:r>
              <a:rPr lang="tr-TR" altLang="tr-TR" sz="2800" b="1" dirty="0">
                <a:solidFill>
                  <a:srgbClr val="7030A0"/>
                </a:solidFill>
              </a:rPr>
              <a:t>kısa zamanda daha çok amacın gerçekleşmesini sağlayacak bir çalışma tarzıdır</a:t>
            </a:r>
            <a:r>
              <a:rPr lang="tr-TR" altLang="tr-TR" sz="2800" b="1" dirty="0"/>
              <a:t>. </a:t>
            </a:r>
            <a:r>
              <a:rPr lang="tr-TR" altLang="tr-TR" sz="2800" b="1" dirty="0">
                <a:solidFill>
                  <a:srgbClr val="FF0000"/>
                </a:solidFill>
              </a:rPr>
              <a:t>Başka bir ifadeyle metot</a:t>
            </a:r>
            <a:r>
              <a:rPr lang="tr-TR" altLang="tr-TR" sz="2800" b="1" dirty="0"/>
              <a:t>; </a:t>
            </a:r>
            <a:r>
              <a:rPr lang="tr-TR" altLang="tr-TR" sz="2800" b="1" i="1" u="sng" dirty="0">
                <a:solidFill>
                  <a:srgbClr val="7030A0"/>
                </a:solidFill>
              </a:rPr>
              <a:t>öğrenciyi, eğitimin amaçlarına en çabuk ve en güvenilir olarak ulaştıracak bir yol demektir.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 b="1" dirty="0"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B0639-AF96-4330-9CDF-93E16F87A109}" type="slidenum">
              <a:rPr lang="tr-TR"/>
              <a:pPr>
                <a:defRPr/>
              </a:pPr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809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4"/>
          <p:cNvSpPr txBox="1">
            <a:spLocks noChangeArrowheads="1"/>
          </p:cNvSpPr>
          <p:nvPr/>
        </p:nvSpPr>
        <p:spPr bwMode="auto">
          <a:xfrm>
            <a:off x="367879" y="692696"/>
            <a:ext cx="82804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3600" b="1" dirty="0">
                <a:solidFill>
                  <a:srgbClr val="7030A0"/>
                </a:solidFill>
              </a:rPr>
              <a:t>Teknik Nedir?</a:t>
            </a:r>
            <a:endParaRPr lang="tr-TR" altLang="tr-TR" sz="3600" dirty="0">
              <a:solidFill>
                <a:srgbClr val="7030A0"/>
              </a:solidFill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800" dirty="0"/>
              <a:t>   </a:t>
            </a:r>
            <a:r>
              <a:rPr lang="tr-TR" altLang="tr-TR" sz="2800" b="1" dirty="0">
                <a:solidFill>
                  <a:srgbClr val="FF0000"/>
                </a:solidFill>
              </a:rPr>
              <a:t>Öğretimde teknik</a:t>
            </a:r>
            <a:r>
              <a:rPr lang="tr-TR" altLang="tr-TR" sz="2800" b="1" dirty="0"/>
              <a:t>; </a:t>
            </a:r>
            <a:r>
              <a:rPr lang="tr-TR" altLang="tr-TR" sz="2800" b="1" dirty="0">
                <a:solidFill>
                  <a:srgbClr val="0070C0"/>
                </a:solidFill>
              </a:rPr>
              <a:t>öğretim metotlarının uygulama biçimlerini ifade etmektedir.</a:t>
            </a:r>
            <a:r>
              <a:rPr lang="tr-TR" altLang="tr-TR" sz="2800" b="1" dirty="0"/>
              <a:t> </a:t>
            </a:r>
            <a:r>
              <a:rPr lang="tr-TR" altLang="tr-TR" sz="2800" b="1" i="1" u="sng" dirty="0"/>
              <a:t>Her öğretmenin, öğretme metodunu uygulamaya koyma biçimi vardır. </a:t>
            </a:r>
            <a:r>
              <a:rPr lang="tr-TR" altLang="tr-TR" sz="2800" b="1" dirty="0"/>
              <a:t>Bu onun </a:t>
            </a:r>
            <a:r>
              <a:rPr lang="tr-TR" altLang="tr-TR" sz="2800" b="1" dirty="0">
                <a:solidFill>
                  <a:srgbClr val="7030A0"/>
                </a:solidFill>
              </a:rPr>
              <a:t>“öğretim tekniklerini” </a:t>
            </a:r>
            <a:r>
              <a:rPr lang="tr-TR" altLang="tr-TR" sz="2800" b="1" dirty="0"/>
              <a:t>ortaya koymaktadır. </a:t>
            </a:r>
            <a:r>
              <a:rPr lang="tr-TR" altLang="tr-TR" sz="2800" b="1" i="1" u="sng" dirty="0">
                <a:solidFill>
                  <a:srgbClr val="FF0000"/>
                </a:solidFill>
              </a:rPr>
              <a:t>Başka bir ifadeyle öğretim tekniği, bir metodu ustalıkla kişiye özgü olarak uygulamaya koyma şeklidir.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 b="1" dirty="0"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3A6398-110A-4D2D-94F7-2789423FF5B3}" type="slidenum">
              <a:rPr lang="tr-TR"/>
              <a:pPr>
                <a:defRPr/>
              </a:pPr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826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4"/>
          <p:cNvSpPr txBox="1">
            <a:spLocks noChangeArrowheads="1"/>
          </p:cNvSpPr>
          <p:nvPr/>
        </p:nvSpPr>
        <p:spPr bwMode="auto">
          <a:xfrm>
            <a:off x="365026" y="692696"/>
            <a:ext cx="82804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3600" b="1" dirty="0">
                <a:solidFill>
                  <a:srgbClr val="FF0000"/>
                </a:solidFill>
              </a:rPr>
              <a:t>Eğitim Teknolojisi Nedir?</a:t>
            </a:r>
            <a:endParaRPr lang="tr-TR" altLang="tr-TR" sz="3600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800" dirty="0"/>
              <a:t>    </a:t>
            </a:r>
            <a:r>
              <a:rPr lang="tr-TR" altLang="tr-TR" sz="2800" b="1" dirty="0">
                <a:solidFill>
                  <a:srgbClr val="7030A0"/>
                </a:solidFill>
              </a:rPr>
              <a:t>Eğitim teknolojisi</a:t>
            </a:r>
            <a:r>
              <a:rPr lang="tr-TR" altLang="tr-TR" sz="2800" b="1" dirty="0"/>
              <a:t>; </a:t>
            </a:r>
            <a:r>
              <a:rPr lang="tr-TR" altLang="tr-TR" sz="2800" b="1" dirty="0">
                <a:solidFill>
                  <a:srgbClr val="7030A0"/>
                </a:solidFill>
              </a:rPr>
              <a:t>teknolojinin ürünü olarak ortaya çıkan yeni araç ve gereçlerin (radyo, televizyon, internet, bilgisayar, projeksiyon makinesi, film şeritleri, slâyt, kaset vs... ) eğitim kurumlarına sokulması ve bunların öğretmenler tarafından, eğitim ve öğretimde kullanılmasını ifade etmektedir.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 b="1" dirty="0"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9B3E3E-9679-45BD-BA45-F63321C52EDF}" type="slidenum">
              <a:rPr lang="tr-TR"/>
              <a:pPr>
                <a:defRPr/>
              </a:pPr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603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4"/>
          <p:cNvSpPr txBox="1">
            <a:spLocks noChangeArrowheads="1"/>
          </p:cNvSpPr>
          <p:nvPr/>
        </p:nvSpPr>
        <p:spPr bwMode="auto">
          <a:xfrm>
            <a:off x="395288" y="703262"/>
            <a:ext cx="8280400" cy="595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4000" b="1" dirty="0">
                <a:solidFill>
                  <a:srgbClr val="7030A0"/>
                </a:solidFill>
              </a:rPr>
              <a:t>Kültür </a:t>
            </a:r>
            <a:endParaRPr lang="tr-TR" altLang="tr-TR" sz="4000" b="1" dirty="0" smtClean="0">
              <a:solidFill>
                <a:srgbClr val="7030A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b="0" dirty="0"/>
              <a:t>Kültür, insanoğlunun maddi ve manevi olarak ürettiği, yarattığı </a:t>
            </a:r>
            <a:r>
              <a:rPr lang="tr-TR" b="0" dirty="0" err="1"/>
              <a:t>herşey</a:t>
            </a:r>
            <a:r>
              <a:rPr lang="tr-TR" b="0" dirty="0"/>
              <a:t>: </a:t>
            </a:r>
            <a:r>
              <a:rPr lang="tr-TR" b="0" dirty="0" err="1"/>
              <a:t>Geleneleri</a:t>
            </a:r>
            <a:r>
              <a:rPr lang="tr-TR" b="0" dirty="0"/>
              <a:t>, görenekleri, dili, dini, edebiyatı, giyimi, mimarisi, yemekleri vs</a:t>
            </a:r>
            <a:r>
              <a:rPr lang="tr-TR" b="0" dirty="0" smtClean="0"/>
              <a:t>.</a:t>
            </a:r>
            <a:r>
              <a:rPr lang="tr-TR" altLang="tr-TR" sz="2800" dirty="0" smtClean="0"/>
              <a:t>   </a:t>
            </a:r>
            <a:r>
              <a:rPr lang="tr-TR" altLang="tr-TR" sz="2800" b="1" dirty="0">
                <a:solidFill>
                  <a:srgbClr val="0070C0"/>
                </a:solidFill>
              </a:rPr>
              <a:t>Eğitimin tek amacı kültürün devamlılığını sağlamaktır</a:t>
            </a:r>
            <a:r>
              <a:rPr lang="tr-TR" altLang="tr-TR" sz="2800" b="1" dirty="0" smtClean="0"/>
              <a:t>.</a:t>
            </a:r>
          </a:p>
          <a:p>
            <a:r>
              <a:rPr lang="tr-TR" b="0" dirty="0" err="1"/>
              <a:t>Kültürleme</a:t>
            </a:r>
            <a:r>
              <a:rPr lang="tr-TR" b="0" dirty="0"/>
              <a:t>:</a:t>
            </a:r>
          </a:p>
          <a:p>
            <a:r>
              <a:rPr lang="tr-TR" sz="2400" b="0" dirty="0"/>
              <a:t>Toplumun, kendi kültürel özelliklerini yeni kuşaklara sosyalleşme yoluyla aktarmasıdır. Çocuğun ya da gencin, büyüklerinin olumlu ya da olumsuz davranışlarını model alarak kendiliğinden davranması bir </a:t>
            </a:r>
            <a:r>
              <a:rPr lang="tr-TR" sz="2400" b="0" dirty="0" err="1"/>
              <a:t>kültürlemedir</a:t>
            </a:r>
            <a:r>
              <a:rPr lang="tr-TR" sz="2400" b="0" dirty="0" smtClean="0"/>
              <a:t>.</a:t>
            </a:r>
            <a:r>
              <a:rPr lang="tr-TR" altLang="tr-TR" sz="2000" b="1" dirty="0"/>
              <a:t/>
            </a:r>
            <a:br>
              <a:rPr lang="tr-TR" altLang="tr-TR" sz="2000" b="1" dirty="0"/>
            </a:br>
            <a:endParaRPr lang="tr-TR" altLang="tr-TR" sz="2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 b="1" dirty="0"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A6753E-5985-4BFB-9C16-E4CD9BC57C69}" type="slidenum">
              <a:rPr lang="tr-TR"/>
              <a:pPr>
                <a:defRPr/>
              </a:pPr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961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b="1" dirty="0" err="1">
                <a:solidFill>
                  <a:srgbClr val="FF0000"/>
                </a:solidFill>
              </a:rPr>
              <a:t>Kültürleme</a:t>
            </a:r>
            <a:r>
              <a:rPr lang="tr-TR" altLang="tr-TR" b="1" dirty="0">
                <a:solidFill>
                  <a:srgbClr val="FF0000"/>
                </a:solidFill>
              </a:rPr>
              <a:t> çeşitleri:</a:t>
            </a:r>
            <a:r>
              <a:rPr lang="tr-TR" altLang="tr-TR" b="1" dirty="0"/>
              <a:t/>
            </a:r>
            <a:br>
              <a:rPr lang="tr-TR" altLang="tr-TR" b="1" dirty="0"/>
            </a:br>
            <a:r>
              <a:rPr lang="tr-TR" altLang="tr-TR" b="1" dirty="0">
                <a:solidFill>
                  <a:srgbClr val="7030A0"/>
                </a:solidFill>
              </a:rPr>
              <a:t>1-Zoraki kültür: </a:t>
            </a:r>
            <a:r>
              <a:rPr lang="tr-TR" altLang="tr-TR" b="1" dirty="0">
                <a:solidFill>
                  <a:srgbClr val="00B050"/>
                </a:solidFill>
              </a:rPr>
              <a:t>Kültürel süreçlerin zorla bireye kazandırılması demektir</a:t>
            </a:r>
            <a:r>
              <a:rPr lang="tr-TR" altLang="tr-TR" b="1" dirty="0"/>
              <a:t>. </a:t>
            </a:r>
            <a:r>
              <a:rPr lang="tr-TR" altLang="tr-TR" b="1" i="1" u="sng" dirty="0"/>
              <a:t>Propaganda buna en güzel örnektir.</a:t>
            </a:r>
            <a:r>
              <a:rPr lang="tr-TR" altLang="tr-TR" b="1" dirty="0"/>
              <a:t/>
            </a:r>
            <a:br>
              <a:rPr lang="tr-TR" altLang="tr-TR" b="1" dirty="0"/>
            </a:br>
            <a:r>
              <a:rPr lang="tr-TR" altLang="tr-TR" b="1" dirty="0"/>
              <a:t>2-</a:t>
            </a:r>
            <a:r>
              <a:rPr lang="tr-TR" altLang="tr-TR" b="1" dirty="0">
                <a:solidFill>
                  <a:srgbClr val="00B050"/>
                </a:solidFill>
              </a:rPr>
              <a:t>Gelişigüzel kültür</a:t>
            </a:r>
            <a:r>
              <a:rPr lang="tr-TR" altLang="tr-TR" b="1" dirty="0"/>
              <a:t>. </a:t>
            </a:r>
            <a:r>
              <a:rPr lang="tr-TR" altLang="tr-TR" b="1" i="1" u="sng" dirty="0"/>
              <a:t>Değerler bireye farkında olmadan kazandırılır. Sokakta yolda işte.</a:t>
            </a:r>
            <a:r>
              <a:rPr lang="tr-TR" altLang="tr-TR" b="1" dirty="0"/>
              <a:t/>
            </a:r>
            <a:br>
              <a:rPr lang="tr-TR" altLang="tr-TR" b="1" dirty="0"/>
            </a:br>
            <a:r>
              <a:rPr lang="tr-TR" altLang="tr-TR" b="1" dirty="0">
                <a:solidFill>
                  <a:srgbClr val="0070C0"/>
                </a:solidFill>
              </a:rPr>
              <a:t>3-Kasıtlı </a:t>
            </a:r>
            <a:r>
              <a:rPr lang="tr-TR" altLang="tr-TR" b="1" dirty="0" err="1">
                <a:solidFill>
                  <a:srgbClr val="0070C0"/>
                </a:solidFill>
              </a:rPr>
              <a:t>kültürleme</a:t>
            </a:r>
            <a:r>
              <a:rPr lang="tr-TR" altLang="tr-TR" b="1" dirty="0"/>
              <a:t>: </a:t>
            </a:r>
            <a:r>
              <a:rPr lang="tr-TR" altLang="tr-TR" b="1" dirty="0">
                <a:solidFill>
                  <a:srgbClr val="0070C0"/>
                </a:solidFill>
              </a:rPr>
              <a:t>Okullarda planlı programlı olarak yapılır.</a:t>
            </a:r>
            <a:r>
              <a:rPr lang="tr-TR" altLang="tr-TR" b="1" dirty="0"/>
              <a:t> </a:t>
            </a:r>
            <a:r>
              <a:rPr lang="tr-TR" altLang="tr-TR" b="1" i="1" u="sng" dirty="0"/>
              <a:t>İnsanla ilgilidir ve kültürün devamlılığı amaçlanır.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BD219A-CBEA-48E1-B347-3EF61FE453A9}" type="slidenum">
              <a:rPr lang="tr-TR" smtClean="0"/>
              <a:pPr>
                <a:defRPr/>
              </a:pPr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4477387"/>
      </p:ext>
    </p:extLst>
  </p:cSld>
  <p:clrMapOvr>
    <a:masterClrMapping/>
  </p:clrMapOvr>
  <p:transition spd="slow">
    <p:pull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Kültürlenme:</a:t>
            </a:r>
          </a:p>
          <a:p>
            <a:r>
              <a:rPr lang="tr-TR" dirty="0"/>
              <a:t>Köyden büyük kente göç eden bir bireyin, kendi bölgesine özgü kültürel ögeleri ve kentte karşılaştığı yeni kültürel ögeleri kendinde birleştirmesiyle kültürlenme ortaya çıkar.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BD219A-CBEA-48E1-B347-3EF61FE453A9}" type="slidenum">
              <a:rPr lang="tr-TR" smtClean="0"/>
              <a:pPr>
                <a:defRPr/>
              </a:pPr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2406224"/>
      </p:ext>
    </p:extLst>
  </p:cSld>
  <p:clrMapOvr>
    <a:masterClrMapping/>
  </p:clrMapOvr>
  <p:transition spd="slow">
    <p:pull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Kültürleşme:</a:t>
            </a:r>
          </a:p>
          <a:p>
            <a:r>
              <a:rPr lang="tr-TR" dirty="0"/>
              <a:t>İnsanın başka toplumlardan öğrendikleri veya bir toplumun diğerinden aldığı, ögeler ve farklı toplumların karşılıklı olarak birbirinden etkilenmesidir.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BD219A-CBEA-48E1-B347-3EF61FE453A9}" type="slidenum">
              <a:rPr lang="tr-TR" smtClean="0"/>
              <a:pPr>
                <a:defRPr/>
              </a:pPr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2239486"/>
      </p:ext>
    </p:extLst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782593" y="620688"/>
            <a:ext cx="3490913" cy="15843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endParaRPr lang="tr-TR" sz="2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30" t="24845" r="21508" b="56309"/>
          <a:stretch/>
        </p:blipFill>
        <p:spPr bwMode="auto">
          <a:xfrm>
            <a:off x="4427984" y="2475913"/>
            <a:ext cx="4536504" cy="167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Dikdörtgen 8"/>
          <p:cNvSpPr/>
          <p:nvPr/>
        </p:nvSpPr>
        <p:spPr>
          <a:xfrm>
            <a:off x="431540" y="548680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3200" dirty="0">
                <a:solidFill>
                  <a:schemeClr val="bg1"/>
                </a:solidFill>
              </a:rPr>
              <a:t>Oryantasyonun kelime anlamı nedir</a:t>
            </a:r>
            <a:r>
              <a:rPr lang="tr-TR" sz="3200" dirty="0" smtClean="0">
                <a:solidFill>
                  <a:schemeClr val="bg1"/>
                </a:solidFill>
              </a:rPr>
              <a:t>?</a:t>
            </a:r>
          </a:p>
          <a:p>
            <a:pPr algn="just"/>
            <a:endParaRPr lang="tr-TR" sz="3200" b="0" dirty="0">
              <a:solidFill>
                <a:schemeClr val="bg1"/>
              </a:solidFill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b="0" dirty="0">
                <a:solidFill>
                  <a:schemeClr val="bg1"/>
                </a:solidFill>
              </a:rPr>
              <a:t>Yönlendirme, </a:t>
            </a:r>
            <a:r>
              <a:rPr lang="tr-TR" dirty="0">
                <a:solidFill>
                  <a:srgbClr val="FFFF00"/>
                </a:solidFill>
              </a:rPr>
              <a:t>kılavuzluk etme </a:t>
            </a:r>
            <a:r>
              <a:rPr lang="tr-TR" b="0" dirty="0" smtClean="0">
                <a:solidFill>
                  <a:schemeClr val="bg1"/>
                </a:solidFill>
              </a:rPr>
              <a:t>taşıyan </a:t>
            </a:r>
            <a:r>
              <a:rPr lang="tr-TR" b="0" dirty="0">
                <a:solidFill>
                  <a:schemeClr val="bg1"/>
                </a:solidFill>
              </a:rPr>
              <a:t>ve Fransızca </a:t>
            </a:r>
            <a:r>
              <a:rPr lang="tr-TR" b="0" dirty="0" err="1">
                <a:solidFill>
                  <a:schemeClr val="bg1"/>
                </a:solidFill>
              </a:rPr>
              <a:t>orientation</a:t>
            </a:r>
            <a:r>
              <a:rPr lang="tr-TR" b="0" dirty="0">
                <a:solidFill>
                  <a:schemeClr val="bg1"/>
                </a:solidFill>
              </a:rPr>
              <a:t> </a:t>
            </a:r>
            <a:endParaRPr lang="tr-TR" b="0" dirty="0" smtClean="0">
              <a:solidFill>
                <a:schemeClr val="bg1"/>
              </a:solidFill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b="0" dirty="0" smtClean="0">
                <a:solidFill>
                  <a:srgbClr val="FFFF00"/>
                </a:solidFill>
              </a:rPr>
              <a:t>İşe </a:t>
            </a:r>
            <a:r>
              <a:rPr lang="tr-TR" b="0" dirty="0">
                <a:solidFill>
                  <a:srgbClr val="FFFF00"/>
                </a:solidFill>
              </a:rPr>
              <a:t>yeni</a:t>
            </a:r>
            <a:r>
              <a:rPr lang="tr-TR" b="0" dirty="0">
                <a:solidFill>
                  <a:schemeClr val="bg1"/>
                </a:solidFill>
              </a:rPr>
              <a:t> başlayan çalışanların </a:t>
            </a:r>
            <a:r>
              <a:rPr lang="tr-TR" b="0" dirty="0">
                <a:solidFill>
                  <a:srgbClr val="FFFF00"/>
                </a:solidFill>
              </a:rPr>
              <a:t>işin gerektirdiği tutum ve bilgileri edinmeler</a:t>
            </a:r>
            <a:r>
              <a:rPr lang="tr-TR" b="0" dirty="0">
                <a:solidFill>
                  <a:schemeClr val="bg1"/>
                </a:solidFill>
              </a:rPr>
              <a:t>i, </a:t>
            </a:r>
            <a:r>
              <a:rPr lang="tr-TR" b="0" dirty="0" smtClean="0">
                <a:solidFill>
                  <a:schemeClr val="bg1"/>
                </a:solidFill>
              </a:rPr>
              <a:t>düşünsel </a:t>
            </a:r>
            <a:r>
              <a:rPr lang="tr-TR" b="0" dirty="0">
                <a:solidFill>
                  <a:schemeClr val="bg1"/>
                </a:solidFill>
              </a:rPr>
              <a:t>ve/veya </a:t>
            </a:r>
            <a:r>
              <a:rPr lang="tr-TR" b="0" dirty="0">
                <a:solidFill>
                  <a:srgbClr val="FFFF00"/>
                </a:solidFill>
              </a:rPr>
              <a:t>bedensel becerileri kazanmaları</a:t>
            </a:r>
            <a:r>
              <a:rPr lang="tr-TR" b="0" dirty="0">
                <a:solidFill>
                  <a:schemeClr val="bg1"/>
                </a:solidFill>
              </a:rPr>
              <a:t>, </a:t>
            </a:r>
            <a:endParaRPr lang="tr-TR" b="0" dirty="0" smtClean="0">
              <a:solidFill>
                <a:schemeClr val="bg1"/>
              </a:solidFill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b="0" dirty="0" smtClean="0">
                <a:solidFill>
                  <a:schemeClr val="bg1"/>
                </a:solidFill>
              </a:rPr>
              <a:t>Bu </a:t>
            </a:r>
            <a:r>
              <a:rPr lang="tr-TR" b="0" dirty="0">
                <a:solidFill>
                  <a:schemeClr val="bg1"/>
                </a:solidFill>
              </a:rPr>
              <a:t>şekilde en kısa zamanda </a:t>
            </a:r>
            <a:r>
              <a:rPr lang="tr-TR" b="0" dirty="0">
                <a:solidFill>
                  <a:srgbClr val="FFFF00"/>
                </a:solidFill>
              </a:rPr>
              <a:t>kendilerini önemli hissederek kuruma aidiyet hissinin oluşması</a:t>
            </a:r>
            <a:r>
              <a:rPr lang="tr-TR" b="0" dirty="0">
                <a:solidFill>
                  <a:schemeClr val="bg1"/>
                </a:solidFill>
              </a:rPr>
              <a:t>, işe ve </a:t>
            </a:r>
            <a:r>
              <a:rPr lang="tr-TR" b="0" dirty="0">
                <a:solidFill>
                  <a:srgbClr val="FFFF00"/>
                </a:solidFill>
              </a:rPr>
              <a:t>kuruma uyumlarının sağlanması </a:t>
            </a:r>
            <a:r>
              <a:rPr lang="tr-TR" b="0" dirty="0" smtClean="0">
                <a:solidFill>
                  <a:schemeClr val="bg1"/>
                </a:solidFill>
              </a:rPr>
              <a:t>amaçlanır.</a:t>
            </a:r>
            <a:endParaRPr lang="tr-TR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4588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i="1" dirty="0"/>
              <a:t>Kısaca:</a:t>
            </a:r>
            <a:br>
              <a:rPr lang="tr-TR" b="1" i="1" dirty="0"/>
            </a:br>
            <a:r>
              <a:rPr lang="tr-TR" b="1" i="1" dirty="0" err="1"/>
              <a:t>Kültürleme</a:t>
            </a:r>
            <a:r>
              <a:rPr lang="tr-TR" b="1" i="1" dirty="0"/>
              <a:t>; öğretme</a:t>
            </a:r>
            <a:br>
              <a:rPr lang="tr-TR" b="1" i="1" dirty="0"/>
            </a:br>
            <a:r>
              <a:rPr lang="tr-TR" b="1" i="1" dirty="0"/>
              <a:t>Kültürlenme; öğrenme</a:t>
            </a:r>
            <a:br>
              <a:rPr lang="tr-TR" b="1" i="1" dirty="0"/>
            </a:br>
            <a:r>
              <a:rPr lang="tr-TR" b="1" i="1" dirty="0"/>
              <a:t>Kültürleşme; birbirinden öğrenme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BD219A-CBEA-48E1-B347-3EF61FE453A9}" type="slidenum">
              <a:rPr lang="tr-TR" smtClean="0"/>
              <a:pPr>
                <a:defRPr/>
              </a:pPr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476971"/>
      </p:ext>
    </p:extLst>
  </p:cSld>
  <p:clrMapOvr>
    <a:masterClrMapping/>
  </p:clrMapOvr>
  <p:transition spd="slow">
    <p:pull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Bilim nedir?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Bilim gözleyebildiğimiz, içinde yaşadığımız bu “dünya” üzerine sadece gözleme ve deneylere ve mantığa dayanarak bilgi edinmektir. 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C3A24D-25F7-4721-AB53-5A189348967A}" type="slidenum">
              <a:rPr lang="tr-TR" smtClean="0"/>
              <a:pPr>
                <a:defRPr/>
              </a:pPr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274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Box 4"/>
          <p:cNvSpPr txBox="1">
            <a:spLocks noChangeArrowheads="1"/>
          </p:cNvSpPr>
          <p:nvPr/>
        </p:nvSpPr>
        <p:spPr bwMode="auto">
          <a:xfrm>
            <a:off x="395288" y="-603250"/>
            <a:ext cx="8280400" cy="895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800" dirty="0"/>
              <a:t/>
            </a:r>
            <a:br>
              <a:rPr lang="tr-TR" altLang="tr-TR" sz="2800" dirty="0"/>
            </a:br>
            <a:r>
              <a:rPr lang="tr-TR" altLang="tr-TR" sz="3600" b="1" dirty="0"/>
              <a:t>Değerlendirme</a:t>
            </a:r>
            <a:endParaRPr lang="tr-TR" altLang="tr-TR" sz="2800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800" b="1" dirty="0"/>
              <a:t>   Eğitim programında hedefler ve içerik belirlenip, </a:t>
            </a:r>
            <a:r>
              <a:rPr lang="tr-TR" altLang="tr-TR" sz="2800" b="1" i="1" u="sng" dirty="0">
                <a:solidFill>
                  <a:srgbClr val="FF0000"/>
                </a:solidFill>
              </a:rPr>
              <a:t>öğrenme öğretme etkinlikleri gerçekleştirildikten sonra</a:t>
            </a:r>
            <a:r>
              <a:rPr lang="tr-TR" altLang="tr-TR" sz="2800" b="1" dirty="0"/>
              <a:t> sıra </a:t>
            </a:r>
            <a:r>
              <a:rPr lang="tr-TR" altLang="tr-TR" sz="2800" b="1" i="1" u="sng" dirty="0">
                <a:solidFill>
                  <a:srgbClr val="7030A0"/>
                </a:solidFill>
              </a:rPr>
              <a:t>ne kadar öğrenildi sorusunun </a:t>
            </a:r>
            <a:r>
              <a:rPr lang="tr-TR" altLang="tr-TR" sz="2800" b="1" dirty="0"/>
              <a:t>cevabını bulmaya gelmiştir. </a:t>
            </a:r>
            <a:r>
              <a:rPr lang="tr-TR" altLang="tr-TR" sz="2800" b="1" i="1" u="sng" dirty="0"/>
              <a:t>Eğitimde ne kadar öğrenildi sorusunun cevabı ölçme ve değerlendirme işlemi sonucunda tespit edilir.</a:t>
            </a:r>
            <a:r>
              <a:rPr lang="tr-TR" altLang="tr-TR" sz="2800" b="1" dirty="0"/>
              <a:t> </a:t>
            </a:r>
            <a:r>
              <a:rPr lang="tr-TR" altLang="tr-TR" sz="2800" b="1" i="1" u="sng" dirty="0">
                <a:solidFill>
                  <a:srgbClr val="FF0000"/>
                </a:solidFill>
              </a:rPr>
              <a:t>Değerlendirme</a:t>
            </a:r>
            <a:r>
              <a:rPr lang="tr-TR" altLang="tr-TR" sz="2800" b="1" dirty="0"/>
              <a:t>; ölçme sonuçlarının, </a:t>
            </a:r>
            <a:r>
              <a:rPr lang="tr-TR" altLang="tr-TR" sz="2800" b="1" i="1" u="sng" dirty="0">
                <a:solidFill>
                  <a:srgbClr val="7030A0"/>
                </a:solidFill>
              </a:rPr>
              <a:t>aynı alana ait bir ölçüt (kriter) ile kıyaslanarak bir değer yargısına ve oradan da bir karara ulaşma sürecidir.</a:t>
            </a:r>
            <a:r>
              <a:rPr lang="tr-TR" altLang="tr-TR" sz="2800" dirty="0"/>
              <a:t/>
            </a:r>
            <a:br>
              <a:rPr lang="tr-TR" altLang="tr-TR" sz="2800" dirty="0"/>
            </a:br>
            <a:r>
              <a:rPr lang="tr-TR" altLang="tr-TR" sz="2800" dirty="0"/>
              <a:t/>
            </a:r>
            <a:br>
              <a:rPr lang="tr-TR" altLang="tr-TR" sz="2800" dirty="0"/>
            </a:br>
            <a:endParaRPr lang="tr-TR" altLang="tr-TR" sz="2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 b="1" dirty="0"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D17CA3-3014-4192-A54C-0CBF52052220}" type="slidenum">
              <a:rPr lang="tr-TR"/>
              <a:pPr>
                <a:defRPr/>
              </a:pPr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358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4"/>
          <p:cNvSpPr txBox="1">
            <a:spLocks noChangeArrowheads="1"/>
          </p:cNvSpPr>
          <p:nvPr/>
        </p:nvSpPr>
        <p:spPr bwMode="auto">
          <a:xfrm>
            <a:off x="395288" y="-603250"/>
            <a:ext cx="8280400" cy="766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800"/>
              <a:t/>
            </a:r>
            <a:br>
              <a:rPr lang="tr-TR" altLang="tr-TR" sz="2800"/>
            </a:br>
            <a:r>
              <a:rPr lang="tr-TR" altLang="tr-TR" sz="3600" b="1"/>
              <a:t>Değerlendirme</a:t>
            </a:r>
            <a:endParaRPr lang="tr-TR" altLang="tr-TR" sz="280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800"/>
              <a:t>    </a:t>
            </a:r>
            <a:r>
              <a:rPr lang="tr-TR" altLang="tr-TR" sz="2800" b="1"/>
              <a:t>Eğitimde ölçme ve değerlendirme işlemi sonucunda, </a:t>
            </a:r>
            <a:r>
              <a:rPr lang="tr-TR" altLang="tr-TR" sz="2800" b="1">
                <a:solidFill>
                  <a:srgbClr val="7030A0"/>
                </a:solidFill>
              </a:rPr>
              <a:t>hem öğretmenin öğretim liderliğindeki başarısı </a:t>
            </a:r>
            <a:r>
              <a:rPr lang="tr-TR" altLang="tr-TR" sz="2800" b="1"/>
              <a:t>hem de </a:t>
            </a:r>
            <a:r>
              <a:rPr lang="tr-TR" altLang="tr-TR" sz="2800" b="1">
                <a:solidFill>
                  <a:srgbClr val="FF0000"/>
                </a:solidFill>
              </a:rPr>
              <a:t>öğrencinin öğrenme işlemindeki başarısı tespit edilmiş olur</a:t>
            </a:r>
            <a:r>
              <a:rPr lang="tr-TR" altLang="tr-TR" sz="2800" b="1"/>
              <a:t>. </a:t>
            </a:r>
            <a:r>
              <a:rPr lang="tr-TR" altLang="tr-TR" sz="2800" b="1" i="1" u="sng"/>
              <a:t>Ölçemediğimiz bir süreci geliştiremeyeceğimiz için eğitimde ölçme ve değerlendirme işlemi önemlidir. </a:t>
            </a:r>
            <a:r>
              <a:rPr lang="tr-TR" altLang="tr-TR" sz="2800" b="1"/>
              <a:t>Ancak </a:t>
            </a:r>
            <a:r>
              <a:rPr lang="tr-TR" altLang="tr-TR" sz="2800" b="1" i="1" u="sng">
                <a:solidFill>
                  <a:srgbClr val="0070C0"/>
                </a:solidFill>
              </a:rPr>
              <a:t>ölçme ve değerlendirme bir amaç olarak değil, bir araç olarak düşünülmelidir.</a:t>
            </a:r>
            <a:r>
              <a:rPr lang="tr-TR" altLang="tr-TR" sz="2800"/>
              <a:t/>
            </a:r>
            <a:br>
              <a:rPr lang="tr-TR" altLang="tr-TR" sz="2800"/>
            </a:br>
            <a:endParaRPr lang="tr-TR" altLang="tr-TR" sz="28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 b="1"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A538EB-2EF3-4066-B8EC-BCA95EF45736}" type="slidenum">
              <a:rPr lang="tr-TR"/>
              <a:pPr>
                <a:defRPr/>
              </a:pPr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14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2C648-D0D4-444B-84EC-399671174F3C}" type="slidenum">
              <a:rPr lang="tr-TR"/>
              <a:pPr>
                <a:defRPr/>
              </a:pPr>
              <a:t>44</a:t>
            </a:fld>
            <a:endParaRPr lang="tr-TR"/>
          </a:p>
        </p:txBody>
      </p:sp>
      <p:sp>
        <p:nvSpPr>
          <p:cNvPr id="4" name="Rectangle 3"/>
          <p:cNvSpPr/>
          <p:nvPr/>
        </p:nvSpPr>
        <p:spPr>
          <a:xfrm>
            <a:off x="2141944" y="1916832"/>
            <a:ext cx="4860112" cy="183325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250000"/>
              </a:lnSpc>
              <a:defRPr/>
            </a:pPr>
            <a:r>
              <a:rPr lang="tr-TR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Ara verelim mi ?</a:t>
            </a:r>
          </a:p>
        </p:txBody>
      </p:sp>
    </p:spTree>
    <p:extLst>
      <p:ext uri="{BB962C8B-B14F-4D97-AF65-F5344CB8AC3E}">
        <p14:creationId xmlns:p14="http://schemas.microsoft.com/office/powerpoint/2010/main" val="214371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782593" y="620688"/>
            <a:ext cx="3490913" cy="15843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/>
            </a:r>
            <a:br>
              <a:rPr lang="tr-TR" sz="1800" dirty="0" smtClean="0"/>
            </a:br>
            <a:endParaRPr lang="tr-TR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1 Başlık"/>
          <p:cNvSpPr txBox="1">
            <a:spLocks/>
          </p:cNvSpPr>
          <p:nvPr/>
        </p:nvSpPr>
        <p:spPr bwMode="auto">
          <a:xfrm>
            <a:off x="1475656" y="3831377"/>
            <a:ext cx="6336704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525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/>
            </a:r>
            <a:br>
              <a:rPr lang="tr-TR" sz="1800" smtClean="0"/>
            </a:br>
            <a:endParaRPr lang="tr-TR" sz="2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30" t="24845" r="21508" b="56309"/>
          <a:stretch/>
        </p:blipFill>
        <p:spPr bwMode="auto">
          <a:xfrm>
            <a:off x="4520687" y="2442789"/>
            <a:ext cx="4536504" cy="167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Dikdörtgen 8">
            <a:hlinkClick r:id="rId4" action="ppaction://hlinkfile"/>
          </p:cNvPr>
          <p:cNvSpPr/>
          <p:nvPr/>
        </p:nvSpPr>
        <p:spPr>
          <a:xfrm>
            <a:off x="179511" y="2564904"/>
            <a:ext cx="8877679" cy="584775"/>
          </a:xfrm>
          <a:prstGeom prst="rect">
            <a:avLst/>
          </a:prstGeom>
          <a:solidFill>
            <a:schemeClr val="bg1">
              <a:alpha val="22000"/>
            </a:schemeClr>
          </a:solidFill>
        </p:spPr>
        <p:txBody>
          <a:bodyPr wrap="square">
            <a:spAutoFit/>
          </a:bodyPr>
          <a:lstStyle/>
          <a:p>
            <a:r>
              <a:rPr lang="tr-TR" sz="3200" dirty="0" smtClean="0">
                <a:solidFill>
                  <a:schemeClr val="bg1"/>
                </a:solidFill>
              </a:rPr>
              <a:t>Oryantasyon kursu içeriği </a:t>
            </a:r>
            <a:r>
              <a:rPr lang="tr-TR" sz="3200" dirty="0">
                <a:solidFill>
                  <a:schemeClr val="bg1"/>
                </a:solidFill>
              </a:rPr>
              <a:t>nedir</a:t>
            </a:r>
            <a:r>
              <a:rPr lang="tr-TR" sz="3200" dirty="0" smtClean="0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444752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4525963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tr-TR" b="1" dirty="0"/>
              <a:t>Eğitim/Öğretimde Temel Kavramlar</a:t>
            </a:r>
            <a:endParaRPr lang="tr-TR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tr-TR" dirty="0"/>
              <a:t>Eğitim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tr-TR" dirty="0"/>
              <a:t>Öğretim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tr-TR" dirty="0"/>
              <a:t>Öğrenme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tr-TR" dirty="0"/>
              <a:t>Öğretme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tr-TR" dirty="0"/>
              <a:t>Strateji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tr-TR" dirty="0"/>
              <a:t>Yöntem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tr-TR" dirty="0"/>
              <a:t>Teknik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tr-TR" dirty="0"/>
              <a:t>Bilim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32F-BFAA-4FF8-A8FD-56B7C91FC919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01238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4"/>
          <p:cNvSpPr txBox="1">
            <a:spLocks noChangeArrowheads="1"/>
          </p:cNvSpPr>
          <p:nvPr/>
        </p:nvSpPr>
        <p:spPr bwMode="auto">
          <a:xfrm>
            <a:off x="374078" y="836712"/>
            <a:ext cx="8280400" cy="578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400" b="1" dirty="0">
                <a:solidFill>
                  <a:srgbClr val="0070C0"/>
                </a:solidFill>
                <a:latin typeface="Arial" charset="0"/>
              </a:rPr>
              <a:t>Giriş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2800" b="1" i="1" u="sng" dirty="0">
                <a:latin typeface="Arial" charset="0"/>
              </a:rPr>
              <a:t>Eğitiminin Genel Amacı</a:t>
            </a:r>
            <a:r>
              <a:rPr lang="tr-TR" altLang="tr-TR" sz="2800" b="1" dirty="0">
                <a:latin typeface="Arial" charset="0"/>
              </a:rPr>
              <a:t>, </a:t>
            </a:r>
            <a:r>
              <a:rPr lang="tr-TR" altLang="tr-TR" sz="2800" b="1" dirty="0">
                <a:solidFill>
                  <a:srgbClr val="FF0000"/>
                </a:solidFill>
                <a:latin typeface="Arial" charset="0"/>
              </a:rPr>
              <a:t>Türk Milletinin  beden, zihin, ahlak, ruh ve duygu bakımlarından dengeli ve sağlıklı şekilde gelişmiş bir kişiliğe ve karaktere</a:t>
            </a:r>
            <a:r>
              <a:rPr lang="tr-TR" altLang="tr-TR" sz="2800" b="1" dirty="0">
                <a:latin typeface="Arial" charset="0"/>
              </a:rPr>
              <a:t>, </a:t>
            </a:r>
            <a:r>
              <a:rPr lang="tr-TR" altLang="tr-TR" sz="2800" b="1" dirty="0">
                <a:solidFill>
                  <a:srgbClr val="FFC000"/>
                </a:solidFill>
                <a:latin typeface="Arial" charset="0"/>
              </a:rPr>
              <a:t>hür ve bilimsel düşünme gücüne</a:t>
            </a:r>
            <a:r>
              <a:rPr lang="tr-TR" altLang="tr-TR" sz="2800" b="1" dirty="0">
                <a:latin typeface="Arial" charset="0"/>
              </a:rPr>
              <a:t>, </a:t>
            </a:r>
            <a:r>
              <a:rPr lang="tr-TR" altLang="tr-TR" sz="2800" b="1" dirty="0">
                <a:solidFill>
                  <a:srgbClr val="7030A0"/>
                </a:solidFill>
                <a:latin typeface="Arial" charset="0"/>
              </a:rPr>
              <a:t>geniş bir dünya görüşüne sahip</a:t>
            </a:r>
            <a:r>
              <a:rPr lang="tr-TR" altLang="tr-TR" sz="2800" b="1" dirty="0">
                <a:latin typeface="Arial" charset="0"/>
              </a:rPr>
              <a:t>, </a:t>
            </a:r>
            <a:r>
              <a:rPr lang="tr-TR" altLang="tr-TR" sz="2800" b="1" dirty="0">
                <a:solidFill>
                  <a:srgbClr val="00B050"/>
                </a:solidFill>
                <a:latin typeface="Arial" charset="0"/>
              </a:rPr>
              <a:t>insan haklarına saygılı, kişilik ve teşebbüse değer veren, </a:t>
            </a:r>
            <a:r>
              <a:rPr lang="tr-TR" altLang="tr-TR" sz="2800" b="1" i="1" u="sng" dirty="0">
                <a:latin typeface="Arial" charset="0"/>
              </a:rPr>
              <a:t>topluma karşı sorumluluk duyan; yapıcı, yaratıcı ve verimli kişiler olarak yetiştirmek  </a:t>
            </a:r>
            <a:r>
              <a:rPr lang="tr-TR" altLang="tr-TR" sz="2800" b="1" dirty="0">
                <a:latin typeface="Arial" charset="0"/>
              </a:rPr>
              <a:t>olarak belirtilmektedir. Bu amaçları gerçekleştirebilmek için </a:t>
            </a:r>
            <a:r>
              <a:rPr lang="tr-TR" altLang="tr-TR" sz="2800" b="1" u="sng" dirty="0">
                <a:solidFill>
                  <a:srgbClr val="7030A0"/>
                </a:solidFill>
                <a:latin typeface="Arial" charset="0"/>
              </a:rPr>
              <a:t>ortak bir anlayış ile birliktelik </a:t>
            </a:r>
            <a:r>
              <a:rPr lang="tr-TR" altLang="tr-TR" sz="2800" b="1" dirty="0">
                <a:latin typeface="Arial" charset="0"/>
              </a:rPr>
              <a:t>en büyük </a:t>
            </a:r>
            <a:r>
              <a:rPr lang="tr-TR" altLang="tr-TR" sz="2800" b="1" dirty="0" err="1">
                <a:latin typeface="Arial" charset="0"/>
              </a:rPr>
              <a:t>zaruriyetlerden</a:t>
            </a:r>
            <a:r>
              <a:rPr lang="tr-TR" altLang="tr-TR" sz="2800" b="1" dirty="0">
                <a:latin typeface="Arial" charset="0"/>
              </a:rPr>
              <a:t> bir tanesidir. </a:t>
            </a:r>
            <a:endParaRPr lang="tr-TR" altLang="tr-TR" b="1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 b="1" dirty="0"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FE770F-C9B1-40EE-8C34-C7123E430601}" type="slidenum">
              <a:rPr lang="tr-TR"/>
              <a:pPr>
                <a:defRPr/>
              </a:pPr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95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AFB2459-2618-442A-AC96-3CD1D6CF24F0}" type="slidenum">
              <a:rPr lang="tr-TR" altLang="tr-TR" sz="1400"/>
              <a:pPr eaLnBrk="1" hangingPunct="1"/>
              <a:t>8</a:t>
            </a:fld>
            <a:endParaRPr lang="tr-TR" altLang="tr-TR" sz="1400"/>
          </a:p>
        </p:txBody>
      </p:sp>
      <p:sp>
        <p:nvSpPr>
          <p:cNvPr id="3075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6629400"/>
            <a:ext cx="304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076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241323" y="66294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077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839200" y="6629400"/>
            <a:ext cx="304800" cy="2286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078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079" name="Text Box 9"/>
          <p:cNvSpPr txBox="1">
            <a:spLocks noChangeArrowheads="1"/>
          </p:cNvSpPr>
          <p:nvPr/>
        </p:nvSpPr>
        <p:spPr bwMode="auto">
          <a:xfrm>
            <a:off x="349250" y="4994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endParaRPr lang="tr-TR" altLang="tr-TR"/>
          </a:p>
        </p:txBody>
      </p:sp>
      <p:sp>
        <p:nvSpPr>
          <p:cNvPr id="3080" name="AutoShape 10"/>
          <p:cNvSpPr>
            <a:spLocks noChangeArrowheads="1"/>
          </p:cNvSpPr>
          <p:nvPr/>
        </p:nvSpPr>
        <p:spPr bwMode="auto">
          <a:xfrm>
            <a:off x="304800" y="304800"/>
            <a:ext cx="8686800" cy="63246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3352800" y="3276600"/>
            <a:ext cx="1905000" cy="528638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800" b="1" dirty="0">
                <a:latin typeface="Comic Sans MS" pitchFamily="66" charset="0"/>
              </a:rPr>
              <a:t>EĞİTİM</a:t>
            </a: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2895600" y="2286000"/>
            <a:ext cx="1181100" cy="406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sz="2000" dirty="0">
                <a:latin typeface="Comic Sans MS" pitchFamily="66" charset="0"/>
              </a:rPr>
              <a:t>Öğretim</a:t>
            </a: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5486400" y="3276600"/>
            <a:ext cx="1785938" cy="406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sz="2000" dirty="0">
                <a:latin typeface="Comic Sans MS" pitchFamily="66" charset="0"/>
              </a:rPr>
              <a:t>Yaygın Eğitim</a:t>
            </a: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3048000" y="4419600"/>
            <a:ext cx="1828800" cy="406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sz="2000" dirty="0" err="1">
                <a:latin typeface="Comic Sans MS" pitchFamily="66" charset="0"/>
              </a:rPr>
              <a:t>Formal</a:t>
            </a:r>
            <a:r>
              <a:rPr lang="tr-TR" altLang="tr-TR" sz="2000" dirty="0">
                <a:latin typeface="Comic Sans MS" pitchFamily="66" charset="0"/>
              </a:rPr>
              <a:t> Eğitim</a:t>
            </a:r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1371600" y="5105400"/>
            <a:ext cx="1571625" cy="406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sz="2000" dirty="0">
                <a:latin typeface="Comic Sans MS" pitchFamily="66" charset="0"/>
              </a:rPr>
              <a:t>Özel Eğitim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1447800" y="2743200"/>
            <a:ext cx="1263650" cy="406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sz="2000" dirty="0">
                <a:latin typeface="Comic Sans MS" pitchFamily="66" charset="0"/>
              </a:rPr>
              <a:t>Öğrenme</a:t>
            </a: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3886200" y="1752600"/>
            <a:ext cx="2613025" cy="406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sz="2000" dirty="0" err="1">
                <a:latin typeface="Comic Sans MS" pitchFamily="66" charset="0"/>
              </a:rPr>
              <a:t>Hizmetöncesi</a:t>
            </a:r>
            <a:r>
              <a:rPr lang="tr-TR" altLang="tr-TR" sz="2000" dirty="0">
                <a:latin typeface="Comic Sans MS" pitchFamily="66" charset="0"/>
              </a:rPr>
              <a:t> Eğitim</a:t>
            </a:r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4953000" y="4038600"/>
            <a:ext cx="1747838" cy="406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sz="2000" dirty="0">
                <a:latin typeface="Comic Sans MS" pitchFamily="66" charset="0"/>
              </a:rPr>
              <a:t>Örgün Eğitim</a:t>
            </a: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5638800" y="2286000"/>
            <a:ext cx="2154238" cy="406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sz="2000" dirty="0" err="1">
                <a:latin typeface="Comic Sans MS" pitchFamily="66" charset="0"/>
              </a:rPr>
              <a:t>Hizmetiçi</a:t>
            </a:r>
            <a:r>
              <a:rPr lang="tr-TR" altLang="tr-TR" sz="2000" dirty="0">
                <a:latin typeface="Comic Sans MS" pitchFamily="66" charset="0"/>
              </a:rPr>
              <a:t> Eğitim</a:t>
            </a:r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1371600" y="3886200"/>
            <a:ext cx="2074863" cy="406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sz="2000" dirty="0" err="1">
                <a:latin typeface="Comic Sans MS" pitchFamily="66" charset="0"/>
              </a:rPr>
              <a:t>İnformal</a:t>
            </a:r>
            <a:r>
              <a:rPr lang="tr-TR" altLang="tr-TR" sz="2000" dirty="0">
                <a:latin typeface="Comic Sans MS" pitchFamily="66" charset="0"/>
              </a:rPr>
              <a:t> Eğitim</a:t>
            </a:r>
          </a:p>
        </p:txBody>
      </p:sp>
      <p:sp>
        <p:nvSpPr>
          <p:cNvPr id="48151" name="Text Box 23"/>
          <p:cNvSpPr txBox="1">
            <a:spLocks noChangeArrowheads="1"/>
          </p:cNvSpPr>
          <p:nvPr/>
        </p:nvSpPr>
        <p:spPr bwMode="auto">
          <a:xfrm>
            <a:off x="4267200" y="2590800"/>
            <a:ext cx="1249363" cy="406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sz="2000" dirty="0">
                <a:latin typeface="Comic Sans MS" pitchFamily="66" charset="0"/>
              </a:rPr>
              <a:t>Öğretme</a:t>
            </a:r>
          </a:p>
        </p:txBody>
      </p:sp>
      <p:sp>
        <p:nvSpPr>
          <p:cNvPr id="48152" name="Text Box 24"/>
          <p:cNvSpPr txBox="1">
            <a:spLocks noChangeArrowheads="1"/>
          </p:cNvSpPr>
          <p:nvPr/>
        </p:nvSpPr>
        <p:spPr bwMode="auto">
          <a:xfrm>
            <a:off x="3200400" y="4953000"/>
            <a:ext cx="1806575" cy="406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sz="2000" dirty="0">
                <a:latin typeface="Comic Sans MS" pitchFamily="66" charset="0"/>
              </a:rPr>
              <a:t>Özel Öğretim</a:t>
            </a:r>
          </a:p>
        </p:txBody>
      </p:sp>
    </p:spTree>
    <p:extLst>
      <p:ext uri="{BB962C8B-B14F-4D97-AF65-F5344CB8AC3E}">
        <p14:creationId xmlns:p14="http://schemas.microsoft.com/office/powerpoint/2010/main" val="1571245921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105A3A1-3E9A-4FB0-B5ED-4CECC9FB9496}" type="slidenum">
              <a:rPr lang="tr-TR" altLang="tr-TR" sz="1400"/>
              <a:pPr eaLnBrk="1" hangingPunct="1"/>
              <a:t>9</a:t>
            </a:fld>
            <a:endParaRPr lang="tr-TR" altLang="tr-TR" sz="1400"/>
          </a:p>
        </p:txBody>
      </p:sp>
      <p:graphicFrame>
        <p:nvGraphicFramePr>
          <p:cNvPr id="50394" name="Group 2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806150"/>
              </p:ext>
            </p:extLst>
          </p:nvPr>
        </p:nvGraphicFramePr>
        <p:xfrm>
          <a:off x="971600" y="980728"/>
          <a:ext cx="7620000" cy="5678488"/>
        </p:xfrm>
        <a:graphic>
          <a:graphicData uri="http://schemas.openxmlformats.org/drawingml/2006/table">
            <a:tbl>
              <a:tblPr/>
              <a:tblGrid>
                <a:gridCol w="25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21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E Ğ İ T İ M</a:t>
                      </a:r>
                    </a:p>
                  </a:txBody>
                  <a:tcPr marT="45725" marB="45725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087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</a:rPr>
                        <a:t>Formal </a:t>
                      </a:r>
                      <a:r>
                        <a:rPr kumimoji="0" lang="tr-TR" sz="3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</a:rPr>
                        <a:t>Eğitim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25" marB="4572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</a:rPr>
                        <a:t>İnformal</a:t>
                      </a:r>
                      <a:r>
                        <a:rPr kumimoji="0" lang="tr-TR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</a:rPr>
                        <a:t> Eğitim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Aile Eğitimi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Çevre Eğitimi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93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Örgün Eğitim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Okulöncesi Eğitim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İlköğretim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Ortaöğretim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Yükseköğretim</a:t>
                      </a:r>
                    </a:p>
                  </a:txBody>
                  <a:tcPr marT="45725" marB="4572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Yaygın Eğitim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Halk Eğitimi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Hizmetiçi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Eğitim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Çıraklık Eğitimi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İşbaşında Eğitim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105" name="AutoShape 161"/>
          <p:cNvSpPr>
            <a:spLocks noChangeArrowheads="1"/>
          </p:cNvSpPr>
          <p:nvPr/>
        </p:nvSpPr>
        <p:spPr bwMode="auto">
          <a:xfrm rot="1992306">
            <a:off x="3505200" y="1589335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106" name="AutoShape 162"/>
          <p:cNvSpPr>
            <a:spLocks noChangeArrowheads="1"/>
          </p:cNvSpPr>
          <p:nvPr/>
        </p:nvSpPr>
        <p:spPr bwMode="auto">
          <a:xfrm rot="-2717191">
            <a:off x="5745956" y="1496467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107" name="AutoShape 173"/>
          <p:cNvSpPr>
            <a:spLocks noChangeArrowheads="1"/>
          </p:cNvSpPr>
          <p:nvPr/>
        </p:nvSpPr>
        <p:spPr bwMode="auto">
          <a:xfrm>
            <a:off x="2286000" y="3113335"/>
            <a:ext cx="485775" cy="747713"/>
          </a:xfrm>
          <a:prstGeom prst="downArrow">
            <a:avLst>
              <a:gd name="adj1" fmla="val 50000"/>
              <a:gd name="adj2" fmla="val 38480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108" name="AutoShape 174"/>
          <p:cNvSpPr>
            <a:spLocks noChangeArrowheads="1"/>
          </p:cNvSpPr>
          <p:nvPr/>
        </p:nvSpPr>
        <p:spPr bwMode="auto">
          <a:xfrm>
            <a:off x="4038600" y="3113335"/>
            <a:ext cx="485775" cy="747713"/>
          </a:xfrm>
          <a:prstGeom prst="downArrow">
            <a:avLst>
              <a:gd name="adj1" fmla="val 50000"/>
              <a:gd name="adj2" fmla="val 38480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24465265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kanlıkgenel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bakanlıkgenel</Template>
  <TotalTime>4990</TotalTime>
  <Words>1557</Words>
  <Application>Microsoft Office PowerPoint</Application>
  <PresentationFormat>Ekran Gösterisi (4:3)</PresentationFormat>
  <Paragraphs>399</Paragraphs>
  <Slides>44</Slides>
  <Notes>21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44</vt:i4>
      </vt:variant>
    </vt:vector>
  </HeadingPairs>
  <TitlesOfParts>
    <vt:vector size="53" baseType="lpstr">
      <vt:lpstr>Arial</vt:lpstr>
      <vt:lpstr>Brush Script MT</vt:lpstr>
      <vt:lpstr>Calibri</vt:lpstr>
      <vt:lpstr>Comic Sans MS</vt:lpstr>
      <vt:lpstr>Monotype Corsiva</vt:lpstr>
      <vt:lpstr>Times New Roman</vt:lpstr>
      <vt:lpstr>Webdings</vt:lpstr>
      <vt:lpstr>Wingdings</vt:lpstr>
      <vt:lpstr>bakanlıkgenel</vt:lpstr>
      <vt:lpstr>            </vt:lpstr>
      <vt:lpstr>            </vt:lpstr>
      <vt:lpstr>            </vt:lpstr>
      <vt:lpstr>            </vt:lpstr>
      <vt:lpstr>          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Bilim nedir?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İsmail</dc:creator>
  <cp:lastModifiedBy>ÖMER ALİ OSMANOĞLU</cp:lastModifiedBy>
  <cp:revision>532</cp:revision>
  <cp:lastPrinted>2013-11-05T11:09:42Z</cp:lastPrinted>
  <dcterms:created xsi:type="dcterms:W3CDTF">2012-03-07T21:20:21Z</dcterms:created>
  <dcterms:modified xsi:type="dcterms:W3CDTF">2019-10-01T20:33:54Z</dcterms:modified>
</cp:coreProperties>
</file>