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2" r:id="rId1"/>
  </p:sldMasterIdLst>
  <p:notesMasterIdLst>
    <p:notesMasterId r:id="rId45"/>
  </p:notesMasterIdLst>
  <p:sldIdLst>
    <p:sldId id="31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6" r:id="rId11"/>
    <p:sldId id="31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18" r:id="rId22"/>
    <p:sldId id="320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71E"/>
    <a:srgbClr val="B58B13"/>
    <a:srgbClr val="FD9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94622" autoAdjust="0"/>
  </p:normalViewPr>
  <p:slideViewPr>
    <p:cSldViewPr>
      <p:cViewPr varScale="1">
        <p:scale>
          <a:sx n="73" d="100"/>
          <a:sy n="73" d="100"/>
        </p:scale>
        <p:origin x="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016AE7-EB20-4A3F-B6F5-111C3D61A753}" type="datetimeFigureOut">
              <a:rPr lang="tr-TR"/>
              <a:pPr>
                <a:defRPr/>
              </a:pPr>
              <a:t>6.10.2019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738C79-A22F-4B2D-BD3C-81A3591DB8C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CDCD57-EBC1-4C37-8408-CB9F96234DA1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tr-TR" smtClean="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İkizkenar Üçgen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A5509AE0-A95F-4F9F-A517-DC39CCF6C8B7}" type="datetimeFigureOut">
              <a:rPr lang="tr-TR"/>
              <a:pPr>
                <a:defRPr/>
              </a:pPr>
              <a:t>6.10.2019</a:t>
            </a:fld>
            <a:endParaRPr lang="tr-TR"/>
          </a:p>
        </p:txBody>
      </p:sp>
      <p:sp>
        <p:nvSpPr>
          <p:cNvPr id="6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5BD8AF-7DC9-4CE8-A998-6A70E3706D6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1514533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A96E-83D7-429B-A0DC-4BFC3BE01F30}" type="datetimeFigureOut">
              <a:rPr lang="tr-TR"/>
              <a:pPr>
                <a:defRPr/>
              </a:pPr>
              <a:t>6.10.2019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4E9-90BF-4F4F-AA4C-6525D4D1932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8188263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76ECA-3DC4-49E4-9C32-841D9C7F6066}" type="datetimeFigureOut">
              <a:rPr lang="tr-TR"/>
              <a:pPr>
                <a:defRPr/>
              </a:pPr>
              <a:t>6.10.2019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2EC4-0692-4ABB-9921-C74678F66B9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1062353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2D11C-A88B-47FD-8AD8-CB8B324D2AD4}" type="datetimeFigureOut">
              <a:rPr lang="tr-TR"/>
              <a:pPr>
                <a:defRPr/>
              </a:pPr>
              <a:t>6.10.2019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CAC6-557C-47EF-90BD-BA6EEA9AA7C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8648202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 Üçgen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İkizkenar Üçgen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14 Düz Bağlayıcı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15 Düz Bağlayıcı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8D5B-6511-4F18-8C39-738593CD0F61}" type="datetimeFigureOut">
              <a:rPr lang="tr-TR"/>
              <a:pPr>
                <a:defRPr/>
              </a:pPr>
              <a:t>6.10.2019</a:t>
            </a:fld>
            <a:endParaRPr lang="tr-TR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E80B0-2E17-41EF-ACCB-AE81417FC62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0270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A959-356F-4379-A22D-CE0556A8E45F}" type="datetimeFigureOut">
              <a:rPr lang="tr-TR"/>
              <a:pPr>
                <a:defRPr/>
              </a:pPr>
              <a:t>6.10.2019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3CF50-573A-4E97-BE7C-F0C4812BA2E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0098842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042B1-3492-4AAE-8587-1F088F4393BE}" type="datetimeFigureOut">
              <a:rPr lang="tr-TR"/>
              <a:pPr>
                <a:defRPr/>
              </a:pPr>
              <a:t>6.10.2019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96026-2FEC-4D5C-B1D6-5D1CEA114AC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03326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0E20-A88A-464F-8EDB-44278A4D7DB8}" type="datetimeFigureOut">
              <a:rPr lang="tr-TR"/>
              <a:pPr>
                <a:defRPr/>
              </a:pPr>
              <a:t>6.10.2019</a:t>
            </a:fld>
            <a:endParaRPr lang="tr-TR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0DDA-4EC6-4598-A3A2-B62B3A9CE79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8999670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9042-FE07-4F60-AE35-D99D412308D6}" type="datetimeFigureOut">
              <a:rPr lang="tr-TR"/>
              <a:pPr>
                <a:defRPr/>
              </a:pPr>
              <a:t>6.10.2019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B75B-5055-4A54-97D0-124EA2E4A00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2036680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EAD59B4-9FF7-4D0A-A63C-DC5380A81D8A}" type="datetimeFigureOut">
              <a:rPr lang="tr-TR"/>
              <a:pPr>
                <a:defRPr/>
              </a:pPr>
              <a:t>6.10.2019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5697A70-39AF-4B52-B940-ABF7ACCBB56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51860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576F84B-2F53-44E8-ACD0-8B6D09F00C43}" type="datetimeFigureOut">
              <a:rPr lang="tr-TR"/>
              <a:pPr>
                <a:defRPr/>
              </a:pPr>
              <a:t>6.10.2019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34D3486-BAC7-441F-8C6F-32DBB366435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51731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0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79CF2D6-87CC-4F1F-8B98-10367CCD70AD}" type="datetimeFigureOut">
              <a:rPr lang="tr-TR"/>
              <a:pPr>
                <a:defRPr/>
              </a:pPr>
              <a:t>6.10.2019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6432B74-D71A-45AF-9C59-7ACBA81B01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0" r:id="rId4"/>
    <p:sldLayoutId id="2147484438" r:id="rId5"/>
    <p:sldLayoutId id="2147484431" r:id="rId6"/>
    <p:sldLayoutId id="2147484432" r:id="rId7"/>
    <p:sldLayoutId id="2147484439" r:id="rId8"/>
    <p:sldLayoutId id="2147484440" r:id="rId9"/>
    <p:sldLayoutId id="2147484433" r:id="rId10"/>
    <p:sldLayoutId id="2147484434" r:id="rId11"/>
  </p:sldLayoutIdLst>
  <p:transition>
    <p:dissolve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E:\ORYANTASYON%20E&#286;&#304;T&#304;M&#304;\videolar\bankaciyi-cildirtan-musteri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E:\ORYANTASYON%20E&#286;&#304;T&#304;M&#304;\videolar\B&#304;RB&#304;R&#304;NDEN%20KOM&#304;K%2015%20&#214;&#286;RETMEN%20KL&#304;&#350;ES&#304;!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059582"/>
            <a:ext cx="8435280" cy="4025602"/>
          </a:xfrm>
        </p:spPr>
        <p:txBody>
          <a:bodyPr/>
          <a:lstStyle/>
          <a:p>
            <a:pPr marL="0" indent="0">
              <a:defRPr/>
            </a:pPr>
            <a:r>
              <a:rPr lang="tr-TR" b="1" dirty="0" smtClean="0"/>
              <a:t>ÖĞRETİMDE ÖĞRETİCİNİN ROLÜ </a:t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ALANLAR</a:t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BEDEN DİLİ</a:t>
            </a:r>
            <a:endParaRPr lang="tr-TR" b="1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42938" y="290513"/>
            <a:ext cx="8237537" cy="1781175"/>
          </a:xfrm>
        </p:spPr>
        <p:txBody>
          <a:bodyPr>
            <a:normAutofit fontScale="92500" lnSpcReduction="1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dirty="0" smtClean="0"/>
              <a:t>Sözsüz İletişim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Kişilerin söyledikleri değil yaptıkları ve anlamlandırdıkları hareketler ön plandadır.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Sözlü iletişimi destekler ve onun akıcılığına </a:t>
            </a:r>
            <a:r>
              <a:rPr lang="tr-TR" dirty="0" smtClean="0"/>
              <a:t>katkıda bulunur.</a:t>
            </a:r>
            <a:endParaRPr lang="tr-TR" dirty="0"/>
          </a:p>
        </p:txBody>
      </p:sp>
      <p:pic>
        <p:nvPicPr>
          <p:cNvPr id="18435" name="6 İçerik Yer Tutucusu" descr="ak_parti_rozet_vekil2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2428875"/>
            <a:ext cx="5775325" cy="3946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4 İçerik Yer Tutucusu"/>
          <p:cNvSpPr>
            <a:spLocks noGrp="1"/>
          </p:cNvSpPr>
          <p:nvPr>
            <p:ph sz="quarter" idx="2"/>
          </p:nvPr>
        </p:nvSpPr>
        <p:spPr>
          <a:xfrm>
            <a:off x="2022475" y="290513"/>
            <a:ext cx="6858000" cy="3017837"/>
          </a:xfrm>
        </p:spPr>
        <p:txBody>
          <a:bodyPr/>
          <a:lstStyle/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Sözsüz iletişim belirsizdir.</a:t>
            </a:r>
          </a:p>
        </p:txBody>
      </p:sp>
      <p:pic>
        <p:nvPicPr>
          <p:cNvPr id="19459" name="6 İçerik Yer Tutucusu" descr="P1010017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3357563"/>
            <a:ext cx="5000625" cy="30178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ÖĞRENCİLER SIKILDIKLARINI NASIL İFADE EDERLER?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tr-TR" altLang="tr-TR" smtClean="0"/>
              <a:t>Kalem,parmak ya da ayakla gürültü yapmak,</a:t>
            </a:r>
          </a:p>
          <a:p>
            <a:pPr eaLnBrk="1" hangingPunct="1"/>
            <a:r>
              <a:rPr lang="tr-TR" altLang="tr-TR" smtClean="0"/>
              <a:t>Başı ele dayama,</a:t>
            </a:r>
          </a:p>
          <a:p>
            <a:pPr eaLnBrk="1" hangingPunct="1"/>
            <a:r>
              <a:rPr lang="tr-TR" altLang="tr-TR" smtClean="0"/>
              <a:t>Dalgınlık,</a:t>
            </a:r>
          </a:p>
          <a:p>
            <a:pPr eaLnBrk="1" hangingPunct="1"/>
            <a:r>
              <a:rPr lang="tr-TR" altLang="tr-TR" smtClean="0"/>
              <a:t>Kollarını kapama,</a:t>
            </a:r>
          </a:p>
          <a:p>
            <a:pPr eaLnBrk="1" hangingPunct="1"/>
            <a:r>
              <a:rPr lang="tr-TR" altLang="tr-TR" smtClean="0"/>
              <a:t>Manasız bakışlar vs…</a:t>
            </a:r>
          </a:p>
        </p:txBody>
      </p:sp>
      <p:sp>
        <p:nvSpPr>
          <p:cNvPr id="3" name="Komut Düğmesi: İleri veya Sonraki 2">
            <a:hlinkClick r:id="rId2" action="ppaction://hlinkfile" highlightClick="1"/>
          </p:cNvPr>
          <p:cNvSpPr/>
          <p:nvPr/>
        </p:nvSpPr>
        <p:spPr>
          <a:xfrm>
            <a:off x="6300788" y="5445125"/>
            <a:ext cx="1295400" cy="863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III. BÖLÜM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5076825"/>
          </a:xfrm>
        </p:spPr>
        <p:txBody>
          <a:bodyPr>
            <a:normAutofit/>
          </a:bodyPr>
          <a:lstStyle/>
          <a:p>
            <a:pPr marL="64008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r-TR" b="1" dirty="0" smtClean="0">
                <a:solidFill>
                  <a:srgbClr val="FFFF00"/>
                </a:solidFill>
              </a:rPr>
              <a:t>Bölgeler Ve Hakimiyet Alanları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Mesafe,</a:t>
            </a:r>
            <a:r>
              <a:rPr lang="tr-TR" dirty="0" smtClean="0"/>
              <a:t>kişilerarası ilişkilerde,kişilerin birbirlerine </a:t>
            </a:r>
            <a:r>
              <a:rPr lang="tr-TR" dirty="0" smtClean="0">
                <a:solidFill>
                  <a:srgbClr val="FFFF00"/>
                </a:solidFill>
              </a:rPr>
              <a:t>verdikleri değeri,önemi </a:t>
            </a:r>
            <a:r>
              <a:rPr lang="tr-TR" dirty="0" smtClean="0"/>
              <a:t>gösteren ve kendilerini ilişki içinde </a:t>
            </a:r>
            <a:r>
              <a:rPr lang="tr-TR" dirty="0" smtClean="0">
                <a:solidFill>
                  <a:srgbClr val="FFFF00"/>
                </a:solidFill>
              </a:rPr>
              <a:t>koydukları yer konusunda </a:t>
            </a:r>
            <a:r>
              <a:rPr lang="tr-TR" dirty="0" smtClean="0"/>
              <a:t>bize bilgi veren en temel unsurdur.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Birlikte yaşayan her </a:t>
            </a:r>
            <a:r>
              <a:rPr lang="tr-TR" dirty="0" smtClean="0">
                <a:solidFill>
                  <a:srgbClr val="FFFF00"/>
                </a:solidFill>
              </a:rPr>
              <a:t>canlının, yaşamsal faaliyetlerini yürütmek için</a:t>
            </a:r>
            <a:r>
              <a:rPr lang="tr-TR" dirty="0" smtClean="0"/>
              <a:t> alana ihtiyacı vardır. </a:t>
            </a: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1.ÖZEL ALAN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Sadece </a:t>
            </a:r>
            <a:r>
              <a:rPr lang="tr-TR" b="1" dirty="0" smtClean="0">
                <a:solidFill>
                  <a:srgbClr val="FFFF00"/>
                </a:solidFill>
              </a:rPr>
              <a:t>a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nne-babamız,eşimiz</a:t>
            </a:r>
            <a:r>
              <a:rPr lang="tr-TR" dirty="0" smtClean="0"/>
              <a:t> ya da çok 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yakınlarımızın girebildiği </a:t>
            </a:r>
            <a:r>
              <a:rPr lang="tr-TR" dirty="0" smtClean="0"/>
              <a:t>alandır. Kişiye en yakın alandır.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Kalabalık yerlerde suratlar asıktır. Neden?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Bu alana yabancı biri girerse 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kalp daha hızlı atmaya </a:t>
            </a:r>
            <a:r>
              <a:rPr lang="tr-TR" dirty="0" smtClean="0"/>
              <a:t>ve stres yükselmeye başlar.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Canının 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istediği her an </a:t>
            </a:r>
            <a:r>
              <a:rPr lang="tr-TR" dirty="0" smtClean="0"/>
              <a:t>öğrencinin özel 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alanına giren bir öğretmen,</a:t>
            </a:r>
            <a:r>
              <a:rPr lang="tr-TR" dirty="0" smtClean="0"/>
              <a:t>öğrencinin gözünde değer kaybeder.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Öğrencinin özel alanına saygı göstermelidir.</a:t>
            </a: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2.KİŞİSEL ALAN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 smtClean="0"/>
              <a:t>Kişisel </a:t>
            </a:r>
            <a:r>
              <a:rPr lang="tr-TR" altLang="tr-TR" dirty="0" smtClean="0">
                <a:solidFill>
                  <a:srgbClr val="FFFF00"/>
                </a:solidFill>
              </a:rPr>
              <a:t>alan,45-50 cm ile 120 </a:t>
            </a:r>
            <a:r>
              <a:rPr lang="tr-TR" altLang="tr-TR" dirty="0" smtClean="0"/>
              <a:t>cm’ye kadar uzanan alandır. Yani normal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 arkadaşın küçük yemek masasında </a:t>
            </a:r>
            <a:r>
              <a:rPr lang="tr-TR" altLang="tr-TR" dirty="0" smtClean="0"/>
              <a:t>konuşurken korudukları uzaklıktır.</a:t>
            </a:r>
          </a:p>
          <a:p>
            <a:pPr eaLnBrk="1" hangingPunct="1">
              <a:defRPr/>
            </a:pPr>
            <a:r>
              <a:rPr lang="tr-TR" altLang="tr-TR" dirty="0" smtClean="0"/>
              <a:t>Öğrencinin </a:t>
            </a:r>
            <a:r>
              <a:rPr lang="tr-TR" altLang="tr-TR" b="1" dirty="0" smtClean="0">
                <a:solidFill>
                  <a:srgbClr val="FFFF00"/>
                </a:solidFill>
              </a:rPr>
              <a:t>kişisel sorunlarını tartışmak </a:t>
            </a:r>
            <a:r>
              <a:rPr lang="tr-TR" altLang="tr-TR" dirty="0" smtClean="0"/>
              <a:t>için rahat olduğu bir uzaklıktır.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3. SOSYAL ALAN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FF00"/>
                </a:solidFill>
              </a:rPr>
              <a:t>Arkadaşlar,tanıdıklar,çalışma arkad</a:t>
            </a:r>
            <a:r>
              <a:rPr lang="tr-TR" altLang="tr-TR" smtClean="0"/>
              <a:t>aşları ve geneldeki sosyalleşme etkinlikleri için kullanılır. </a:t>
            </a:r>
          </a:p>
          <a:p>
            <a:pPr eaLnBrk="1" hangingPunct="1"/>
            <a:r>
              <a:rPr lang="tr-TR" altLang="tr-TR" smtClean="0"/>
              <a:t>Bu alan </a:t>
            </a:r>
            <a:r>
              <a:rPr lang="tr-TR" altLang="tr-TR" b="1" smtClean="0">
                <a:solidFill>
                  <a:srgbClr val="FFFF00"/>
                </a:solidFill>
              </a:rPr>
              <a:t>120cm’den 360 cm’ye </a:t>
            </a:r>
            <a:r>
              <a:rPr lang="tr-TR" altLang="tr-TR" smtClean="0"/>
              <a:t>kadar ulaşan alandır.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4.GENEL ALAN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 smtClean="0">
                <a:solidFill>
                  <a:srgbClr val="FFFF00"/>
                </a:solidFill>
              </a:rPr>
              <a:t>Otobüs durakları,</a:t>
            </a:r>
          </a:p>
          <a:p>
            <a:pPr eaLnBrk="1" hangingPunct="1">
              <a:defRPr/>
            </a:pPr>
            <a:r>
              <a:rPr lang="tr-TR" altLang="tr-TR" b="1" dirty="0" smtClean="0">
                <a:solidFill>
                  <a:srgbClr val="FFFF00"/>
                </a:solidFill>
              </a:rPr>
              <a:t>Tren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istasyonları,</a:t>
            </a:r>
          </a:p>
          <a:p>
            <a:pPr eaLnBrk="1" hangingPunct="1">
              <a:defRPr/>
            </a:pPr>
            <a:r>
              <a:rPr lang="tr-TR" altLang="tr-TR" dirty="0" smtClean="0"/>
              <a:t>büyük otellerin lobileri gibi topluma açık yerlerde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birbirlerini hiç tanımayan </a:t>
            </a:r>
            <a:r>
              <a:rPr lang="tr-TR" altLang="tr-TR" dirty="0" smtClean="0"/>
              <a:t>insanların imkan olduğu takdirde korumaya özen gösterdikleri alandır.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5.KRİTİK ALAN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 smtClean="0"/>
              <a:t>Bir yetişkinin kritik </a:t>
            </a:r>
            <a:r>
              <a:rPr lang="tr-TR" altLang="tr-TR" dirty="0" smtClean="0">
                <a:solidFill>
                  <a:srgbClr val="FFFF00"/>
                </a:solidFill>
              </a:rPr>
              <a:t>alanı 90 cm’d</a:t>
            </a:r>
            <a:r>
              <a:rPr lang="tr-TR" altLang="tr-TR" dirty="0" smtClean="0"/>
              <a:t>ir. Yani insan,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çapı,90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cm.olan</a:t>
            </a:r>
            <a:r>
              <a:rPr lang="tr-TR" altLang="tr-TR" dirty="0" smtClean="0"/>
              <a:t> hayali bir çemberin merkezinde durmaktadır. Fiziki bir zarar verme niyetiyle, herhangi bir insan veya hayvan bu çembere girecek olursa ,anında bir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savunma hareketiy</a:t>
            </a:r>
            <a:r>
              <a:rPr lang="tr-TR" altLang="tr-TR" dirty="0" smtClean="0"/>
              <a:t>le karşılaşacaktır.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6. KAÇIŞ ALANI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7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altLang="tr-TR" dirty="0" smtClean="0"/>
              <a:t>Kaçış alanı,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tehditkar bir ihlal edicinin yaklaşmasıyl</a:t>
            </a:r>
            <a:r>
              <a:rPr lang="tr-TR" altLang="tr-TR" b="1" dirty="0" smtClean="0">
                <a:solidFill>
                  <a:srgbClr val="FFFF00"/>
                </a:solidFill>
              </a:rPr>
              <a:t>a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birlikte,hayvan</a:t>
            </a:r>
            <a:r>
              <a:rPr lang="tr-TR" altLang="tr-TR" dirty="0" smtClean="0"/>
              <a:t> ya da insan olsun, canlının kaçabileceği ve kritik alanının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ötesinde bulunan bölgedir.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I. BÖLÜM 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tr-TR" altLang="tr-TR" smtClean="0"/>
              <a:t>Öğretmen kimdir?</a:t>
            </a:r>
          </a:p>
          <a:p>
            <a:pPr eaLnBrk="1" hangingPunct="1"/>
            <a:r>
              <a:rPr lang="tr-TR" altLang="tr-TR" smtClean="0"/>
              <a:t>İyi bir öğretmen ne olmalı, ne olmamalıdır?</a:t>
            </a:r>
          </a:p>
          <a:p>
            <a:pPr eaLnBrk="1" hangingPunct="1"/>
            <a:r>
              <a:rPr lang="tr-TR" altLang="tr-TR" smtClean="0"/>
              <a:t>Öğretmenlikte başarının püf noktaları nelerdir?</a:t>
            </a:r>
          </a:p>
          <a:p>
            <a:pPr eaLnBrk="1" hangingPunct="1"/>
            <a:r>
              <a:rPr lang="tr-TR" altLang="tr-TR" smtClean="0"/>
              <a:t>Öğrencilerin derse katılımını sağlama yolları nelerdir?</a:t>
            </a:r>
          </a:p>
          <a:p>
            <a:pPr eaLnBrk="1" hangingPunct="1"/>
            <a:r>
              <a:rPr lang="tr-TR" altLang="tr-TR" smtClean="0"/>
              <a:t>Öğretmen neye benzer?</a:t>
            </a:r>
          </a:p>
          <a:p>
            <a:pPr eaLnBrk="1" hangingPunct="1"/>
            <a:endParaRPr lang="tr-TR" altLang="tr-TR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7.ÇALIŞMA ALANI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 eaLnBrk="1" hangingPunct="1"/>
            <a:r>
              <a:rPr lang="tr-TR" altLang="tr-TR" smtClean="0"/>
              <a:t>Bireyin mikro alanı, çalıştığı alanı da içerir. </a:t>
            </a:r>
          </a:p>
          <a:p>
            <a:pPr algn="just" eaLnBrk="1" hangingPunct="1"/>
            <a:r>
              <a:rPr lang="tr-TR" altLang="tr-TR" smtClean="0"/>
              <a:t>Doğal olarak </a:t>
            </a:r>
            <a:r>
              <a:rPr lang="tr-TR" altLang="tr-TR" b="1" smtClean="0">
                <a:solidFill>
                  <a:srgbClr val="FFFF00"/>
                </a:solidFill>
              </a:rPr>
              <a:t>çalışma alanıyla, kişisel alan </a:t>
            </a:r>
            <a:r>
              <a:rPr lang="tr-TR" altLang="tr-TR" smtClean="0"/>
              <a:t>öylesine karışırlar ki, birbirinden ayrılmazlar.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Mesafe (Mekan Kullanımı)</a:t>
            </a:r>
            <a:endParaRPr lang="en-US" smtClean="0"/>
          </a:p>
        </p:txBody>
      </p:sp>
      <p:pic>
        <p:nvPicPr>
          <p:cNvPr id="29699" name="İçerik Yer Tutucusu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8669337" cy="4897437"/>
          </a:xfrm>
        </p:spPr>
      </p:pic>
      <p:sp>
        <p:nvSpPr>
          <p:cNvPr id="29700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81763"/>
            <a:ext cx="4259263" cy="30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9DC726E-E621-4F8F-852D-644C11B5EFF2}" type="slidenum">
              <a:rPr lang="tr-TR" altLang="tr-TR" sz="1000" smtClean="0">
                <a:solidFill>
                  <a:srgbClr val="FFFFFF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tr-TR" altLang="tr-TR" sz="10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ÖZET</a:t>
            </a:r>
            <a:endParaRPr lang="tr-TR" dirty="0"/>
          </a:p>
        </p:txBody>
      </p:sp>
      <p:pic>
        <p:nvPicPr>
          <p:cNvPr id="31747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3" y="1916113"/>
            <a:ext cx="8147050" cy="4706937"/>
          </a:xfr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IV.BÖLÜM</a:t>
            </a:r>
            <a:b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BEDEN DİLİ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tr-TR" altLang="tr-TR" smtClean="0"/>
              <a:t>Başın Duruşu ve Hareketleri</a:t>
            </a:r>
          </a:p>
          <a:p>
            <a:pPr eaLnBrk="1" hangingPunct="1"/>
            <a:r>
              <a:rPr lang="tr-TR" altLang="tr-TR" smtClean="0"/>
              <a:t>Gözler ve Bakışlar</a:t>
            </a:r>
          </a:p>
          <a:p>
            <a:pPr eaLnBrk="1" hangingPunct="1"/>
            <a:r>
              <a:rPr lang="tr-TR" altLang="tr-TR" smtClean="0"/>
              <a:t>İlgi Bakışı</a:t>
            </a:r>
          </a:p>
          <a:p>
            <a:pPr eaLnBrk="1" hangingPunct="1"/>
            <a:r>
              <a:rPr lang="tr-TR" altLang="tr-TR" smtClean="0"/>
              <a:t>Müfettiş Bakışı</a:t>
            </a:r>
          </a:p>
          <a:p>
            <a:pPr eaLnBrk="1" hangingPunct="1"/>
            <a:r>
              <a:rPr lang="tr-TR" altLang="tr-TR" smtClean="0"/>
              <a:t>Üstünlük Belirten Hareketler</a:t>
            </a:r>
          </a:p>
          <a:p>
            <a:pPr eaLnBrk="1" hangingPunct="1"/>
            <a:endParaRPr lang="tr-TR" altLang="tr-TR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Başın Duruşu Ve Hareketleri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3795" name="2 İçerik Yer Tutucusu"/>
          <p:cNvSpPr>
            <a:spLocks noGrp="1"/>
          </p:cNvSpPr>
          <p:nvPr>
            <p:ph idx="1"/>
          </p:nvPr>
        </p:nvSpPr>
        <p:spPr>
          <a:xfrm>
            <a:off x="214313" y="1882775"/>
            <a:ext cx="8929687" cy="4572000"/>
          </a:xfrm>
        </p:spPr>
        <p:txBody>
          <a:bodyPr/>
          <a:lstStyle/>
          <a:p>
            <a:pPr eaLnBrk="1" hangingPunct="1"/>
            <a:r>
              <a:rPr lang="tr-TR" altLang="tr-TR" smtClean="0"/>
              <a:t>Baş yukarda, aşağıda, yanda ?</a:t>
            </a:r>
          </a:p>
          <a:p>
            <a:pPr eaLnBrk="1" hangingPunct="1"/>
            <a:r>
              <a:rPr lang="tr-TR" altLang="tr-TR" smtClean="0"/>
              <a:t>Başın yana eğilmesi, küçük çocuklar.</a:t>
            </a:r>
          </a:p>
          <a:p>
            <a:pPr eaLnBrk="1" hangingPunct="1"/>
            <a:r>
              <a:rPr lang="tr-TR" altLang="tr-TR" smtClean="0"/>
              <a:t>Güçlü kişilerin başları diktir.</a:t>
            </a:r>
          </a:p>
          <a:p>
            <a:pPr eaLnBrk="1" hangingPunct="1"/>
            <a:r>
              <a:rPr lang="tr-TR" altLang="tr-TR" smtClean="0"/>
              <a:t>Birbirini seven ve değer veren insanlar başlarını ne tarafa eğer?</a:t>
            </a:r>
          </a:p>
          <a:p>
            <a:pPr eaLnBrk="1" hangingPunct="1"/>
            <a:r>
              <a:rPr lang="tr-TR" altLang="tr-TR" smtClean="0"/>
              <a:t>Birbirine hasım olan kişilerin başları nasıldır?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Gözler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 eaLnBrk="1" hangingPunct="1"/>
            <a:r>
              <a:rPr lang="tr-TR" altLang="tr-TR" smtClean="0"/>
              <a:t>Gözler kalbin aynasıdır. Dı dı dımmmm.</a:t>
            </a:r>
          </a:p>
          <a:p>
            <a:pPr algn="just" eaLnBrk="1" hangingPunct="1"/>
            <a:r>
              <a:rPr lang="tr-TR" altLang="tr-TR" smtClean="0"/>
              <a:t>Göz bebeklerinin büyümesi, gözlerin açılması, gözlerin kısılması, gözlerin yukarı veya tavana bakması, gözlerin yere bakması, gözlerin yumulması vs…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Bakışlar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5087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b="1" dirty="0" smtClean="0">
                <a:solidFill>
                  <a:srgbClr val="FFFF00"/>
                </a:solidFill>
              </a:rPr>
              <a:t>İlgi Bakışı:</a:t>
            </a:r>
          </a:p>
          <a:p>
            <a:pPr algn="just" eaLnBrk="1" hangingPunct="1">
              <a:defRPr/>
            </a:pPr>
            <a:r>
              <a:rPr lang="tr-TR" altLang="tr-TR" dirty="0" smtClean="0"/>
              <a:t>Kafanızı hafif yan yatırdığınızda , karşınızdaki kişi konuyla ilgilendiğinizi hisseder.</a:t>
            </a:r>
          </a:p>
          <a:p>
            <a:pPr marL="65087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Müfettiş Bakışı:</a:t>
            </a:r>
          </a:p>
          <a:p>
            <a:pPr algn="just" eaLnBrk="1" hangingPunct="1">
              <a:defRPr/>
            </a:pPr>
            <a:r>
              <a:rPr lang="tr-TR" altLang="tr-TR" dirty="0" smtClean="0"/>
              <a:t>Kafa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biraz geriye atıldığında </a:t>
            </a:r>
            <a:r>
              <a:rPr lang="tr-TR" altLang="tr-TR" dirty="0" smtClean="0"/>
              <a:t>burun otomatik olarak havaya kalkar. Karşınızdakine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tepeden baktığınız </a:t>
            </a:r>
            <a:r>
              <a:rPr lang="tr-TR" altLang="tr-TR" dirty="0" smtClean="0"/>
              <a:t>havası yaratır.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İçerik Yer Tutucusu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954712"/>
          </a:xfrm>
        </p:spPr>
        <p:txBody>
          <a:bodyPr/>
          <a:lstStyle/>
          <a:p>
            <a:pPr marL="65087" indent="0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Tehdit bakışı:</a:t>
            </a:r>
          </a:p>
          <a:p>
            <a:pPr eaLnBrk="1" hangingPunct="1">
              <a:defRPr/>
            </a:pPr>
            <a:r>
              <a:rPr lang="tr-TR" altLang="tr-TR" b="1" dirty="0" smtClean="0">
                <a:solidFill>
                  <a:srgbClr val="FFFF00"/>
                </a:solidFill>
              </a:rPr>
              <a:t>Gözlüğün üstünden bakma</a:t>
            </a:r>
            <a:r>
              <a:rPr lang="tr-TR" altLang="tr-TR" dirty="0" smtClean="0"/>
              <a:t> hareketidir. Baş biraz aşağı doğru iner ve karşınızdakine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tehdit duygusu </a:t>
            </a:r>
            <a:r>
              <a:rPr lang="tr-TR" altLang="tr-TR" dirty="0" smtClean="0"/>
              <a:t>oluşturur.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ÜSTÜNLÜK BELİRTEN HAREKETLER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7891" name="4 İçerik Yer Tutucusu" descr="P101000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85938"/>
            <a:ext cx="4038600" cy="4572000"/>
          </a:xfrm>
        </p:spPr>
      </p:pic>
      <p:sp>
        <p:nvSpPr>
          <p:cNvPr id="37892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algn="ctr" eaLnBrk="1" hangingPunct="1"/>
            <a:r>
              <a:rPr lang="tr-TR" altLang="tr-TR" smtClean="0"/>
              <a:t>Sıkılmış yumruğuyla işaret parmağını kağıt üzerine uzatarak yapılan bir hatayı öğrencisine işaret eden bir öğretmen,hiçbir mazeret kabul etmeyeceğini açıkça ortaya koymaktadır.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4 İçerik Yer Tutucusu" descr="P101000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714375"/>
            <a:ext cx="4314825" cy="5572125"/>
          </a:xfrm>
        </p:spPr>
      </p:pic>
      <p:sp>
        <p:nvSpPr>
          <p:cNvPr id="38915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3063"/>
            <a:ext cx="4038600" cy="4605337"/>
          </a:xfrm>
        </p:spPr>
        <p:txBody>
          <a:bodyPr/>
          <a:lstStyle/>
          <a:p>
            <a:pPr algn="ctr" eaLnBrk="1" hangingPunct="1"/>
            <a:r>
              <a:rPr lang="tr-TR" altLang="tr-TR" smtClean="0"/>
              <a:t>Kendisine bir şey söylemek için gelen öğrencisini elinin tersiyle kendisinden uzaklaştıran öğretmen, ona değer vermediğini göstermektedir ve bu bir hakarettir.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ÖĞRETMEN KİMDİR?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tr-TR" altLang="tr-TR" smtClean="0"/>
              <a:t>Öğretmen doğumdan ölüme kadar,bütün bir hayat boyu ,hayatı şekillendiren kutsi üstaddır.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4 İçerik Yer Tutucusu" descr="P101000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285875"/>
            <a:ext cx="4281487" cy="4929188"/>
          </a:xfrm>
        </p:spPr>
      </p:pic>
      <p:sp>
        <p:nvSpPr>
          <p:cNvPr id="36867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altLang="tr-TR" dirty="0" smtClean="0"/>
              <a:t>Öğretmen masasında, arkaya yaslanarak, elleri enseye kenetlemek kesin bir </a:t>
            </a:r>
            <a:r>
              <a:rPr lang="tr-TR" altLang="tr-TR" b="1" dirty="0" smtClean="0">
                <a:solidFill>
                  <a:srgbClr val="FFFF00"/>
                </a:solidFill>
              </a:rPr>
              <a:t>sahiplik ve üstünlük </a:t>
            </a:r>
            <a:r>
              <a:rPr lang="tr-TR" altLang="tr-TR" dirty="0" smtClean="0"/>
              <a:t>jestidir. Karşıdaki kişi ya da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kişileri önemse</a:t>
            </a:r>
            <a:r>
              <a:rPr lang="tr-TR" altLang="tr-TR" b="1" dirty="0" smtClean="0">
                <a:solidFill>
                  <a:srgbClr val="FFFF00"/>
                </a:solidFill>
              </a:rPr>
              <a:t>memek</a:t>
            </a:r>
            <a:r>
              <a:rPr lang="tr-TR" altLang="tr-TR" dirty="0" smtClean="0"/>
              <a:t> demektir.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V.BÖLÜM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0963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tr-TR" altLang="tr-TR" smtClean="0"/>
              <a:t>Eller Ve Ellerin Kullanımı</a:t>
            </a:r>
          </a:p>
          <a:p>
            <a:pPr eaLnBrk="1" hangingPunct="1"/>
            <a:r>
              <a:rPr lang="tr-TR" altLang="tr-TR" smtClean="0"/>
              <a:t>Elin Konumları</a:t>
            </a:r>
          </a:p>
          <a:p>
            <a:pPr eaLnBrk="1" hangingPunct="1"/>
            <a:r>
              <a:rPr lang="tr-TR" altLang="tr-TR" smtClean="0"/>
              <a:t>Açık El</a:t>
            </a:r>
          </a:p>
          <a:p>
            <a:pPr eaLnBrk="1" hangingPunct="1"/>
            <a:r>
              <a:rPr lang="tr-TR" altLang="tr-TR" smtClean="0"/>
              <a:t>Otoriter El</a:t>
            </a:r>
          </a:p>
          <a:p>
            <a:pPr eaLnBrk="1" hangingPunct="1"/>
            <a:r>
              <a:rPr lang="tr-TR" altLang="tr-TR" smtClean="0"/>
              <a:t>Elin Tehdit Durumu</a:t>
            </a:r>
          </a:p>
          <a:p>
            <a:pPr eaLnBrk="1" hangingPunct="1"/>
            <a:r>
              <a:rPr lang="tr-TR" altLang="tr-TR" smtClean="0"/>
              <a:t>Ellerin Anlattıkları</a:t>
            </a:r>
          </a:p>
          <a:p>
            <a:pPr eaLnBrk="1" hangingPunct="1"/>
            <a:r>
              <a:rPr lang="tr-TR" altLang="tr-TR" smtClean="0"/>
              <a:t>Savunma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4 İçerik Yer Tutucusu" descr="tokalasm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714500"/>
            <a:ext cx="3929063" cy="4286250"/>
          </a:xfrm>
        </p:spPr>
      </p:pic>
      <p:sp>
        <p:nvSpPr>
          <p:cNvPr id="38915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altLang="tr-TR" dirty="0" smtClean="0"/>
              <a:t>El hareketleri konuşmamıza </a:t>
            </a:r>
            <a:r>
              <a:rPr lang="tr-TR" altLang="tr-T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ritm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vurgu</a:t>
            </a:r>
            <a:r>
              <a:rPr lang="tr-TR" altLang="tr-TR" dirty="0" smtClean="0"/>
              <a:t> katarak düşüncemizin </a:t>
            </a:r>
            <a:r>
              <a:rPr lang="tr-TR" altLang="tr-TR" b="1" dirty="0" smtClean="0">
                <a:solidFill>
                  <a:srgbClr val="FFFF00"/>
                </a:solidFill>
              </a:rPr>
              <a:t>duygusal tonunu </a:t>
            </a:r>
            <a:r>
              <a:rPr lang="tr-TR" altLang="tr-TR" dirty="0" smtClean="0"/>
              <a:t>ortaya koyar.</a:t>
            </a:r>
          </a:p>
          <a:p>
            <a:pPr algn="ctr" eaLnBrk="1" hangingPunct="1">
              <a:defRPr/>
            </a:pPr>
            <a:r>
              <a:rPr lang="tr-TR" altLang="tr-TR" dirty="0" smtClean="0"/>
              <a:t>Konuşma sırasında temel görevi bizce </a:t>
            </a:r>
            <a:r>
              <a:rPr lang="tr-TR" altLang="tr-TR" b="1" dirty="0" smtClean="0">
                <a:solidFill>
                  <a:srgbClr val="FFFF00"/>
                </a:solidFill>
              </a:rPr>
              <a:t>önemli olan noktaları vurgulamaktır.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Elin Konumları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3011" name="4 İçerik Yer Tutucusu" descr="P101001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85938"/>
            <a:ext cx="4038600" cy="4572000"/>
          </a:xfrm>
        </p:spPr>
      </p:pic>
      <p:sp>
        <p:nvSpPr>
          <p:cNvPr id="39940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marL="65087" indent="0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Açık el:</a:t>
            </a:r>
          </a:p>
          <a:p>
            <a:pPr marL="65087" indent="0" eaLnBrk="1" hangingPunct="1">
              <a:buFont typeface="Wingdings 2" panose="05020102010507070707" pitchFamily="18" charset="2"/>
              <a:buNone/>
              <a:defRPr/>
            </a:pPr>
            <a:endParaRPr lang="tr-TR" altLang="tr-T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tr-TR" altLang="tr-TR" dirty="0" smtClean="0"/>
              <a:t>Açık duran bir el öğrenciye </a:t>
            </a:r>
            <a:r>
              <a:rPr lang="tr-TR" altLang="tr-TR" b="1" dirty="0" smtClean="0">
                <a:solidFill>
                  <a:srgbClr val="FFFF00"/>
                </a:solidFill>
              </a:rPr>
              <a:t>içini gösterir. </a:t>
            </a:r>
          </a:p>
          <a:p>
            <a:pPr eaLnBrk="1" hangingPunct="1">
              <a:defRPr/>
            </a:pPr>
            <a:r>
              <a:rPr lang="tr-TR" altLang="tr-TR" b="1" dirty="0" smtClean="0">
                <a:solidFill>
                  <a:srgbClr val="FFFF00"/>
                </a:solidFill>
              </a:rPr>
              <a:t>İletişime açıklık</a:t>
            </a:r>
          </a:p>
          <a:p>
            <a:pPr eaLnBrk="1" hangingPunct="1">
              <a:defRPr/>
            </a:pPr>
            <a:r>
              <a:rPr lang="tr-TR" altLang="tr-TR" dirty="0" smtClean="0"/>
              <a:t>Uyum ve uzlaşma</a:t>
            </a:r>
          </a:p>
          <a:p>
            <a:pPr eaLnBrk="1" hangingPunct="1">
              <a:defRPr/>
            </a:pPr>
            <a:r>
              <a:rPr lang="tr-TR" altLang="tr-TR" dirty="0" smtClean="0"/>
              <a:t>Gizli saklı yok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İçerik Yer Tutucusu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954712"/>
          </a:xfrm>
        </p:spPr>
        <p:txBody>
          <a:bodyPr/>
          <a:lstStyle/>
          <a:p>
            <a:pPr marL="65087" indent="0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Otoriter el:</a:t>
            </a:r>
          </a:p>
          <a:p>
            <a:pPr algn="just" eaLnBrk="1" hangingPunct="1">
              <a:defRPr/>
            </a:pPr>
            <a:r>
              <a:rPr lang="tr-TR" altLang="tr-TR" dirty="0" smtClean="0"/>
              <a:t>Kapalı tutulan bir elin avuç içinin aşağı dönük olması, elinin tersinin yukarı veya karşıdaki öğrenciye bakması öğretmenin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hassas tarafını dünyaya kapattığının </a:t>
            </a:r>
            <a:r>
              <a:rPr lang="tr-TR" altLang="tr-TR" dirty="0" smtClean="0"/>
              <a:t>işaretidir.</a:t>
            </a:r>
          </a:p>
          <a:p>
            <a:pPr eaLnBrk="1" hangingPunct="1">
              <a:defRPr/>
            </a:pPr>
            <a:r>
              <a:rPr lang="tr-TR" altLang="tr-TR" dirty="0" smtClean="0"/>
              <a:t>Ders anlatırken sürekli elinin tersini sınıfa karşı tutan öğretmen ya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duygularındaki güvensizliği örtmeye çalışıyor</a:t>
            </a:r>
            <a:r>
              <a:rPr lang="tr-TR" altLang="tr-TR" dirty="0" smtClean="0"/>
              <a:t> ya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dirty="0"/>
              <a:t>da </a:t>
            </a:r>
            <a:r>
              <a:rPr lang="tr-TR" altLang="tr-TR" dirty="0" smtClean="0"/>
              <a:t>sakladığı bir şeyler var.</a:t>
            </a:r>
            <a:endParaRPr lang="tr-TR" alt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4 İçerik Yer Tutucusu" descr="P101000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57375"/>
            <a:ext cx="4038600" cy="4500563"/>
          </a:xfrm>
        </p:spPr>
      </p:pic>
      <p:sp>
        <p:nvSpPr>
          <p:cNvPr id="45059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tr-TR" altLang="tr-TR" smtClean="0"/>
              <a:t>Elin Tehdit Konumu: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ELLERİN ANLATTIKLARI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6083" name="4 İçerik Yer Tutucusu" descr="P101001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571625"/>
            <a:ext cx="4210050" cy="4643438"/>
          </a:xfrm>
        </p:spPr>
      </p:pic>
      <p:sp>
        <p:nvSpPr>
          <p:cNvPr id="43012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marL="65087" indent="0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Havayı Güçlü Bir Şekilde Kavrama:</a:t>
            </a:r>
          </a:p>
          <a:p>
            <a:pPr eaLnBrk="1" hangingPunct="1">
              <a:defRPr/>
            </a:pPr>
            <a:r>
              <a:rPr lang="tr-TR" altLang="tr-TR" dirty="0" smtClean="0"/>
              <a:t>Öğretmen bu jesti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 konudaki kararlılığını</a:t>
            </a:r>
            <a:r>
              <a:rPr lang="tr-TR" altLang="tr-TR" dirty="0" smtClean="0"/>
              <a:t> göstermek için kullanır.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tr-TR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7107" name="4 İçerik Yer Tutucusu" descr="P101000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857375"/>
            <a:ext cx="4138612" cy="4357688"/>
          </a:xfrm>
        </p:spPr>
      </p:pic>
      <p:sp>
        <p:nvSpPr>
          <p:cNvPr id="44036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marL="65087" indent="0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b="1" dirty="0" smtClean="0">
                <a:solidFill>
                  <a:srgbClr val="FFFF00"/>
                </a:solidFill>
              </a:rPr>
              <a:t>İki elin makas gibi kişiden yana doğru açılması:</a:t>
            </a:r>
          </a:p>
          <a:p>
            <a:pPr eaLnBrk="1" hangingPunct="1">
              <a:defRPr/>
            </a:pPr>
            <a:r>
              <a:rPr lang="tr-TR" altLang="tr-TR" dirty="0" smtClean="0"/>
              <a:t>Bu çok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şiddetli bir reddediş </a:t>
            </a:r>
            <a:r>
              <a:rPr lang="tr-TR" altLang="tr-TR" dirty="0" smtClean="0"/>
              <a:t>ifadesidir. </a:t>
            </a:r>
          </a:p>
          <a:p>
            <a:pPr eaLnBrk="1" hangingPunct="1">
              <a:defRPr/>
            </a:pPr>
            <a:r>
              <a:rPr lang="tr-TR" altLang="tr-TR" dirty="0" smtClean="0"/>
              <a:t>Öğrenciyle arasına </a:t>
            </a:r>
            <a:r>
              <a:rPr lang="tr-TR" altLang="tr-TR" b="1" dirty="0" smtClean="0">
                <a:solidFill>
                  <a:srgbClr val="FFFF00"/>
                </a:solidFill>
              </a:rPr>
              <a:t>düşmanca</a:t>
            </a:r>
            <a:r>
              <a:rPr lang="tr-TR" altLang="tr-TR" dirty="0" smtClean="0"/>
              <a:t> bir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</a:t>
            </a:r>
            <a:r>
              <a:rPr lang="tr-TR" altLang="tr-TR" dirty="0" smtClean="0"/>
              <a:t>çeker.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tr-TR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8131" name="4 İçerik Yer Tutucusu" descr="P101001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57375"/>
            <a:ext cx="4038600" cy="4357688"/>
          </a:xfrm>
        </p:spPr>
      </p:pic>
      <p:sp>
        <p:nvSpPr>
          <p:cNvPr id="45060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marL="65087" indent="0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dirty="0" smtClean="0"/>
              <a:t>Elin yumruk olarak kullanılması:</a:t>
            </a:r>
          </a:p>
          <a:p>
            <a:pPr eaLnBrk="1" hangingPunct="1">
              <a:defRPr/>
            </a:pPr>
            <a:r>
              <a:rPr lang="tr-TR" altLang="tr-TR" dirty="0" smtClean="0"/>
              <a:t>Yumruk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tehdit edici </a:t>
            </a:r>
            <a:r>
              <a:rPr lang="tr-TR" altLang="tr-TR" dirty="0" smtClean="0"/>
              <a:t>bir biçimde sallanabilir, </a:t>
            </a:r>
          </a:p>
          <a:p>
            <a:pPr eaLnBrk="1" hangingPunct="1">
              <a:defRPr/>
            </a:pPr>
            <a:r>
              <a:rPr lang="tr-TR" altLang="tr-TR" dirty="0" smtClean="0">
                <a:solidFill>
                  <a:srgbClr val="FFFF00"/>
                </a:solidFill>
              </a:rPr>
              <a:t>masaya dayanabilir</a:t>
            </a:r>
            <a:r>
              <a:rPr lang="tr-TR" altLang="tr-TR" dirty="0" smtClean="0"/>
              <a:t>, </a:t>
            </a:r>
          </a:p>
          <a:p>
            <a:pPr eaLnBrk="1" hangingPunct="1">
              <a:defRPr/>
            </a:pPr>
            <a:r>
              <a:rPr lang="tr-TR" altLang="tr-TR" dirty="0" smtClean="0"/>
              <a:t>yumuşak bir hareketle havada tutulabilir.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tr-TR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9155" name="3 İçerik Yer Tutucusu"/>
          <p:cNvSpPr>
            <a:spLocks noGrp="1"/>
          </p:cNvSpPr>
          <p:nvPr>
            <p:ph sz="half" idx="2"/>
          </p:nvPr>
        </p:nvSpPr>
        <p:spPr>
          <a:xfrm>
            <a:off x="0" y="5062538"/>
            <a:ext cx="9036050" cy="4525962"/>
          </a:xfrm>
        </p:spPr>
        <p:txBody>
          <a:bodyPr/>
          <a:lstStyle/>
          <a:p>
            <a:pPr eaLnBrk="1" hangingPunct="1"/>
            <a:r>
              <a:rPr lang="tr-TR" altLang="tr-TR" smtClean="0"/>
              <a:t>Parmağın havaya kalkması:</a:t>
            </a:r>
          </a:p>
          <a:p>
            <a:pPr eaLnBrk="1" hangingPunct="1"/>
            <a:r>
              <a:rPr lang="tr-TR" altLang="tr-TR" smtClean="0"/>
              <a:t>Tehdit ve otorite ifade eden bir harekettir.</a:t>
            </a:r>
          </a:p>
        </p:txBody>
      </p:sp>
      <p:sp>
        <p:nvSpPr>
          <p:cNvPr id="49156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49157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675"/>
            <a:ext cx="79311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İYİ BİR ÖĞRETMEN NE OLMALI,NE OLMAMALIDIR?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Alanında </a:t>
            </a:r>
            <a:r>
              <a:rPr lang="tr-TR" dirty="0" smtClean="0">
                <a:solidFill>
                  <a:srgbClr val="FFFF00"/>
                </a:solidFill>
              </a:rPr>
              <a:t>yeterli </a:t>
            </a:r>
            <a:r>
              <a:rPr lang="tr-TR" dirty="0" smtClean="0"/>
              <a:t>bilgi birikimine sahip olmalı,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Tüm gelişmelerden </a:t>
            </a:r>
            <a:r>
              <a:rPr lang="tr-TR" dirty="0" smtClean="0">
                <a:solidFill>
                  <a:srgbClr val="FFFF00"/>
                </a:solidFill>
              </a:rPr>
              <a:t>haberdar</a:t>
            </a:r>
            <a:r>
              <a:rPr lang="tr-TR" dirty="0" smtClean="0"/>
              <a:t> olmalı,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Güler yüzlü ve anlayışlı </a:t>
            </a:r>
            <a:r>
              <a:rPr lang="tr-TR" dirty="0" smtClean="0"/>
              <a:t>olmalı,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Zamanı</a:t>
            </a:r>
            <a:r>
              <a:rPr lang="tr-TR" dirty="0" smtClean="0"/>
              <a:t> bilinçli şekilde kullanmalı,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Her yönüyle </a:t>
            </a:r>
            <a:r>
              <a:rPr lang="tr-TR" dirty="0" smtClean="0">
                <a:solidFill>
                  <a:srgbClr val="FFFF00"/>
                </a:solidFill>
              </a:rPr>
              <a:t>örnek </a:t>
            </a:r>
            <a:r>
              <a:rPr lang="tr-TR" dirty="0" smtClean="0"/>
              <a:t>olmalı,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Hitap ettiği kitleyi </a:t>
            </a:r>
            <a:r>
              <a:rPr lang="tr-TR" dirty="0" smtClean="0">
                <a:solidFill>
                  <a:srgbClr val="FFFF00"/>
                </a:solidFill>
              </a:rPr>
              <a:t>motive etmeli</a:t>
            </a:r>
            <a:r>
              <a:rPr lang="tr-TR" dirty="0" smtClean="0"/>
              <a:t>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Kendini </a:t>
            </a:r>
            <a:r>
              <a:rPr lang="tr-TR" dirty="0" smtClean="0">
                <a:solidFill>
                  <a:srgbClr val="FFFF00"/>
                </a:solidFill>
              </a:rPr>
              <a:t>yenile</a:t>
            </a:r>
            <a:r>
              <a:rPr lang="tr-TR" dirty="0" smtClean="0"/>
              <a:t>yebilmeli,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Mesleğini </a:t>
            </a:r>
            <a:r>
              <a:rPr lang="tr-TR" dirty="0" smtClean="0">
                <a:solidFill>
                  <a:srgbClr val="FFFF00"/>
                </a:solidFill>
              </a:rPr>
              <a:t>sevme</a:t>
            </a:r>
            <a:r>
              <a:rPr lang="tr-TR" dirty="0" smtClean="0"/>
              <a:t>li,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Güven </a:t>
            </a:r>
            <a:r>
              <a:rPr lang="tr-TR" dirty="0" smtClean="0"/>
              <a:t>vermeli,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Affedici </a:t>
            </a:r>
            <a:r>
              <a:rPr lang="tr-TR" dirty="0" smtClean="0"/>
              <a:t>olmalı,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Eleştirilere</a:t>
            </a:r>
            <a:r>
              <a:rPr lang="tr-TR" dirty="0" smtClean="0"/>
              <a:t> her zaman açık olmalı,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Dengeli,olumlu ve tutarlı </a:t>
            </a:r>
            <a:r>
              <a:rPr lang="tr-TR" dirty="0" smtClean="0"/>
              <a:t>davranışlar sergilemeli vs…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tr-TR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0179" name="4 İçerik Yer Tutucusu" descr="P101001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14500"/>
            <a:ext cx="4038600" cy="4572000"/>
          </a:xfrm>
        </p:spPr>
      </p:pic>
      <p:sp>
        <p:nvSpPr>
          <p:cNvPr id="47108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 smtClean="0"/>
              <a:t>Eller kenetli:</a:t>
            </a:r>
          </a:p>
          <a:p>
            <a:pPr eaLnBrk="1" hangingPunct="1">
              <a:defRPr/>
            </a:pPr>
            <a:r>
              <a:rPr lang="tr-TR" altLang="tr-TR" dirty="0" smtClean="0"/>
              <a:t>Genel bir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olumsuzluğun,</a:t>
            </a:r>
            <a:r>
              <a:rPr lang="tr-TR" altLang="tr-TR" dirty="0" smtClean="0"/>
              <a:t> bir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hayal kırıklığının </a:t>
            </a:r>
            <a:r>
              <a:rPr lang="tr-TR" altLang="tr-TR" dirty="0" smtClean="0"/>
              <a:t>habercisidir.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solidFill>
                  <a:schemeClr val="tx1"/>
                </a:solidFill>
              </a:rPr>
              <a:t>Ellerin arkada birleşmesi: </a:t>
            </a:r>
            <a:r>
              <a:rPr lang="tr-TR" sz="2800" b="1" dirty="0" smtClean="0">
                <a:solidFill>
                  <a:srgbClr val="FFFF00"/>
                </a:solidFill>
              </a:rPr>
              <a:t>Kişinin kendine olan güvenini ve meydan okumayı </a:t>
            </a:r>
            <a:r>
              <a:rPr lang="tr-TR" sz="2800" dirty="0" smtClean="0">
                <a:solidFill>
                  <a:schemeClr val="tx1"/>
                </a:solidFill>
              </a:rPr>
              <a:t>anımsatır.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Ellerin önde birleşmesi: </a:t>
            </a:r>
            <a:r>
              <a:rPr lang="tr-TR" sz="2800" b="1" dirty="0" smtClean="0">
                <a:solidFill>
                  <a:srgbClr val="FFFF00"/>
                </a:solidFill>
              </a:rPr>
              <a:t>İtaati, saygı</a:t>
            </a:r>
            <a:r>
              <a:rPr lang="tr-TR" sz="2800" dirty="0" smtClean="0">
                <a:solidFill>
                  <a:schemeClr val="tx1"/>
                </a:solidFill>
              </a:rPr>
              <a:t> ya da </a:t>
            </a:r>
            <a:r>
              <a:rPr lang="tr-TR" sz="2800" b="1" dirty="0" smtClean="0">
                <a:solidFill>
                  <a:srgbClr val="FFFF00"/>
                </a:solidFill>
              </a:rPr>
              <a:t>kendine olan güvensizliği</a:t>
            </a:r>
            <a:r>
              <a:rPr lang="tr-TR" sz="2800" dirty="0" smtClean="0">
                <a:solidFill>
                  <a:schemeClr val="tx1"/>
                </a:solidFill>
              </a:rPr>
              <a:t> gösterir.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51203" name="4 İçerik Yer Tutucusu" descr="P101001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785938"/>
            <a:ext cx="3500437" cy="4527550"/>
          </a:xfrm>
        </p:spPr>
      </p:pic>
      <p:pic>
        <p:nvPicPr>
          <p:cNvPr id="51204" name="5 İçerik Yer Tutucusu" descr="P101001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1785938"/>
            <a:ext cx="3429000" cy="45497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FFFF00"/>
                </a:solidFill>
              </a:rPr>
              <a:t>Savunma:</a:t>
            </a:r>
            <a:r>
              <a:rPr lang="tr-TR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İnsanı tehdit eden durumlar ortaya çıkınca saklanma şekli biraz daha incelik kazanır.</a:t>
            </a:r>
            <a:endParaRPr lang="tr-TR" sz="2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2227" name="4 İçerik Yer Tutucusu" descr="P101002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714500"/>
            <a:ext cx="3714750" cy="4654550"/>
          </a:xfrm>
        </p:spPr>
      </p:pic>
      <p:pic>
        <p:nvPicPr>
          <p:cNvPr id="52228" name="5 İçerik Yer Tutucusu" descr="P101001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714500"/>
            <a:ext cx="3857625" cy="46831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VI.BÖLÜM </a:t>
            </a:r>
            <a:b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KIYAFET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Eğitimcinin kıyafet alırken dikkat etmesi gerekenler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İlk izlenimler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Öğrenci dikkatli bir gözlemcidir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Giyimde dikkat etmemiz gereken on ipucu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Başarı için bakım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Erkekler için klasik kıyafetler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Bayanlar için klasik giyim</a:t>
            </a: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ÖĞRETMENLİKTE BAŞARININ PÜF NOKTALARI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İyi bir öğretmen </a:t>
            </a:r>
            <a:r>
              <a:rPr lang="tr-TR" dirty="0" smtClean="0">
                <a:solidFill>
                  <a:srgbClr val="FFFF00"/>
                </a:solidFill>
              </a:rPr>
              <a:t>derslere hazırlıksız </a:t>
            </a:r>
            <a:r>
              <a:rPr lang="tr-TR" dirty="0" smtClean="0"/>
              <a:t>girmemeli,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Ders anlatırken </a:t>
            </a:r>
            <a:r>
              <a:rPr lang="tr-TR" dirty="0" smtClean="0">
                <a:solidFill>
                  <a:srgbClr val="FFFF00"/>
                </a:solidFill>
              </a:rPr>
              <a:t>gereksiz cümleler </a:t>
            </a:r>
            <a:r>
              <a:rPr lang="tr-TR" dirty="0" smtClean="0"/>
              <a:t>kurmamalı,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Konu anlatırken çözülecek problemlerin şekillerini </a:t>
            </a:r>
            <a:r>
              <a:rPr lang="tr-TR" dirty="0" smtClean="0">
                <a:solidFill>
                  <a:srgbClr val="FFFF00"/>
                </a:solidFill>
              </a:rPr>
              <a:t>ezberden çizebilmeli</a:t>
            </a:r>
            <a:r>
              <a:rPr lang="tr-TR" dirty="0" smtClean="0"/>
              <a:t>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Konuları anlatırken sadece </a:t>
            </a:r>
            <a:r>
              <a:rPr lang="tr-TR" dirty="0" smtClean="0">
                <a:solidFill>
                  <a:srgbClr val="FFFF00"/>
                </a:solidFill>
              </a:rPr>
              <a:t>dilini değil,beden dilini </a:t>
            </a:r>
            <a:r>
              <a:rPr lang="tr-TR" dirty="0" smtClean="0"/>
              <a:t>kullanmalı,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Sırtını sınıfa dönmemeli</a:t>
            </a:r>
            <a:r>
              <a:rPr lang="tr-TR" dirty="0" smtClean="0"/>
              <a:t>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Ses tonunu dikkatli </a:t>
            </a:r>
            <a:r>
              <a:rPr lang="tr-TR" dirty="0" smtClean="0"/>
              <a:t>kullanmalı,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Sınıfa </a:t>
            </a:r>
            <a:r>
              <a:rPr lang="tr-TR" dirty="0" smtClean="0">
                <a:solidFill>
                  <a:srgbClr val="FFFF00"/>
                </a:solidFill>
              </a:rPr>
              <a:t>zamanında girip </a:t>
            </a:r>
            <a:r>
              <a:rPr lang="tr-TR" dirty="0" smtClean="0"/>
              <a:t>çıkmalı vs…</a:t>
            </a:r>
            <a:endParaRPr lang="tr-TR" dirty="0"/>
          </a:p>
        </p:txBody>
      </p:sp>
      <p:sp>
        <p:nvSpPr>
          <p:cNvPr id="4" name="Komut Düğmesi: İleri veya Sonraki 3">
            <a:hlinkClick r:id="rId2" action="ppaction://hlinkfile" highlightClick="1"/>
          </p:cNvPr>
          <p:cNvSpPr/>
          <p:nvPr/>
        </p:nvSpPr>
        <p:spPr>
          <a:xfrm>
            <a:off x="7451725" y="5229225"/>
            <a:ext cx="1441450" cy="1079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ÖĞRENCİLERİN DERSE KATILIMINI SAĞLAMA YOLLARI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500" y="1901825"/>
            <a:ext cx="7929563" cy="4527550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Cesaret</a:t>
            </a:r>
            <a:r>
              <a:rPr lang="tr-TR" dirty="0" smtClean="0"/>
              <a:t> verin ve </a:t>
            </a:r>
            <a:r>
              <a:rPr lang="tr-TR" dirty="0" smtClean="0">
                <a:solidFill>
                  <a:srgbClr val="FFFF00"/>
                </a:solidFill>
              </a:rPr>
              <a:t>sorular sorun</a:t>
            </a:r>
            <a:r>
              <a:rPr lang="tr-TR" dirty="0" smtClean="0"/>
              <a:t>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Görsel işitsel </a:t>
            </a:r>
            <a:r>
              <a:rPr lang="tr-TR" dirty="0" smtClean="0"/>
              <a:t>materyaller kullanın,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Not alma </a:t>
            </a:r>
            <a:r>
              <a:rPr lang="tr-TR" dirty="0" smtClean="0"/>
              <a:t>işlemine rehberlik edin,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Tartışmaya</a:t>
            </a:r>
            <a:r>
              <a:rPr lang="tr-TR" dirty="0" smtClean="0"/>
              <a:t> teşvik edin,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Öğrencilerin </a:t>
            </a:r>
            <a:r>
              <a:rPr lang="tr-TR" dirty="0" smtClean="0">
                <a:solidFill>
                  <a:srgbClr val="FFFF00"/>
                </a:solidFill>
              </a:rPr>
              <a:t>yazılı katılımını </a:t>
            </a:r>
            <a:r>
              <a:rPr lang="tr-TR" dirty="0" smtClean="0"/>
              <a:t>sağlayın,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Beyin fırtınası </a:t>
            </a:r>
            <a:r>
              <a:rPr lang="tr-TR" dirty="0" smtClean="0"/>
              <a:t>tekniğini kullanın,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Yardımcı dokümanları </a:t>
            </a:r>
            <a:r>
              <a:rPr lang="tr-TR" dirty="0" smtClean="0"/>
              <a:t>kullanın,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Değerlendirme </a:t>
            </a:r>
            <a:r>
              <a:rPr lang="tr-TR" dirty="0" smtClean="0"/>
              <a:t>testleri verin,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>
                <a:solidFill>
                  <a:srgbClr val="FFFF00"/>
                </a:solidFill>
              </a:rPr>
              <a:t>Ek çalışmalara </a:t>
            </a:r>
            <a:r>
              <a:rPr lang="tr-TR" dirty="0" smtClean="0"/>
              <a:t>teşvik edin vs…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ÖĞRETMEN NEYE BENZER?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97462"/>
          </a:xfrm>
        </p:spPr>
        <p:txBody>
          <a:bodyPr>
            <a:normAutofit fontScale="85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Mükemmeliyetçi,ahlakçı,titiz,idealist öğretmen,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Dost,gönüllü,gerçek fedakar öğretmen,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“imaj ve başarı her şeydir” diyen öğretmen,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Özgün, zevk sahibi,duygusal,çıtkırıldım öğretmen,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Gözlemci, ölçülü,araştırmacı,filozof öğretmen,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Şüpheci,düşünceli,vefalı,tehlike avcısı öğretmen,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İyimser,eğlenceli,hevesli,hareketli öğretmen,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Patron,baba,kendinden emin,güç ve kontrol odaklı öğretmen,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Mekanın bilgesi,barışçı,müşfik,sevecen öğretmen.</a:t>
            </a: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II.BÖLÜM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tr-TR" altLang="tr-TR" smtClean="0"/>
              <a:t>İletişim nedir?</a:t>
            </a:r>
          </a:p>
          <a:p>
            <a:pPr eaLnBrk="1" hangingPunct="1"/>
            <a:r>
              <a:rPr lang="tr-TR" altLang="tr-TR" smtClean="0"/>
              <a:t>Sözsüz iletişim</a:t>
            </a:r>
          </a:p>
          <a:p>
            <a:pPr eaLnBrk="1" hangingPunct="1"/>
            <a:r>
              <a:rPr lang="tr-TR" altLang="tr-TR" smtClean="0"/>
              <a:t>İletişimi sağlamanın üç yolu</a:t>
            </a:r>
          </a:p>
          <a:p>
            <a:pPr eaLnBrk="1" hangingPunct="1"/>
            <a:r>
              <a:rPr lang="tr-TR" altLang="tr-TR" smtClean="0"/>
              <a:t>Sözsüz iletişim ve başarı</a:t>
            </a:r>
          </a:p>
          <a:p>
            <a:pPr eaLnBrk="1" hangingPunct="1"/>
            <a:r>
              <a:rPr lang="tr-TR" altLang="tr-TR" smtClean="0"/>
              <a:t>Sözsüz iletişim belirsizdir</a:t>
            </a:r>
          </a:p>
          <a:p>
            <a:pPr eaLnBrk="1" hangingPunct="1"/>
            <a:r>
              <a:rPr lang="tr-TR" altLang="tr-TR" smtClean="0"/>
              <a:t>Derste duygusal davranışlar</a:t>
            </a:r>
          </a:p>
          <a:p>
            <a:pPr eaLnBrk="1" hangingPunct="1"/>
            <a:r>
              <a:rPr lang="tr-TR" altLang="tr-TR" smtClean="0"/>
              <a:t>Öğrenciler sıkıldıklarını nasıl ifade ederler?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İletişim nedir?</a:t>
            </a:r>
            <a:endParaRPr lang="tr-T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 smtClean="0"/>
              <a:t>Nitelikleri ne olursa </a:t>
            </a:r>
            <a:r>
              <a:rPr lang="tr-TR" altLang="tr-TR" dirty="0" err="1" smtClean="0"/>
              <a:t>olsun,iki</a:t>
            </a:r>
            <a:r>
              <a:rPr lang="tr-TR" altLang="tr-TR" dirty="0" smtClean="0"/>
              <a:t> sistem arasındaki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bilgi alışverişini “iletişim” </a:t>
            </a:r>
            <a:r>
              <a:rPr lang="tr-TR" altLang="tr-TR" dirty="0" smtClean="0"/>
              <a:t>olarak kabul edebiliriz.</a:t>
            </a:r>
          </a:p>
          <a:p>
            <a:pPr eaLnBrk="1" hangingPunct="1">
              <a:defRPr/>
            </a:pPr>
            <a:r>
              <a:rPr lang="tr-TR" altLang="tr-TR" dirty="0" smtClean="0"/>
              <a:t>İletişim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Sözlü ve Sözsüz </a:t>
            </a:r>
            <a:r>
              <a:rPr lang="tr-TR" altLang="tr-TR" dirty="0" smtClean="0"/>
              <a:t>İletişim olmak üzere ikiye ayrılır.</a:t>
            </a:r>
          </a:p>
          <a:p>
            <a:pPr eaLnBrk="1" hangingPunct="1">
              <a:defRPr/>
            </a:pPr>
            <a:r>
              <a:rPr lang="tr-TR" altLang="tr-TR" dirty="0" smtClean="0"/>
              <a:t>Sözlü iletişim </a:t>
            </a:r>
            <a:r>
              <a:rPr lang="tr-TR" alt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 ve Dil ötesi </a:t>
            </a:r>
            <a:r>
              <a:rPr lang="tr-TR" altLang="tr-TR" dirty="0" smtClean="0"/>
              <a:t>iletişim diye 2’ye ayrılır.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863</TotalTime>
  <Words>1128</Words>
  <Application>Microsoft Office PowerPoint</Application>
  <PresentationFormat>Ekran Gösterisi (4:3)</PresentationFormat>
  <Paragraphs>177</Paragraphs>
  <Slides>43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Verdana</vt:lpstr>
      <vt:lpstr>Wingdings 2</vt:lpstr>
      <vt:lpstr>Canlı</vt:lpstr>
      <vt:lpstr>ÖĞRETİMDE ÖĞRETİCİNİN ROLÜ   ALANLAR  BEDEN DİLİ</vt:lpstr>
      <vt:lpstr>I. BÖLÜM </vt:lpstr>
      <vt:lpstr>ÖĞRETMEN KİMDİR?</vt:lpstr>
      <vt:lpstr>İYİ BİR ÖĞRETMEN NE OLMALI,NE OLMAMALIDIR?</vt:lpstr>
      <vt:lpstr>ÖĞRETMENLİKTE BAŞARININ PÜF NOKTALARI</vt:lpstr>
      <vt:lpstr>ÖĞRENCİLERİN DERSE KATILIMINI SAĞLAMA YOLLARI</vt:lpstr>
      <vt:lpstr>ÖĞRETMEN NEYE BENZER?</vt:lpstr>
      <vt:lpstr>II.BÖLÜM</vt:lpstr>
      <vt:lpstr>İletişim nedir?</vt:lpstr>
      <vt:lpstr>PowerPoint Sunusu</vt:lpstr>
      <vt:lpstr>PowerPoint Sunusu</vt:lpstr>
      <vt:lpstr>ÖĞRENCİLER SIKILDIKLARINI NASIL İFADE EDERLER?</vt:lpstr>
      <vt:lpstr>III. BÖLÜM</vt:lpstr>
      <vt:lpstr>1.ÖZEL ALAN</vt:lpstr>
      <vt:lpstr>2.KİŞİSEL ALAN</vt:lpstr>
      <vt:lpstr>3. SOSYAL ALAN</vt:lpstr>
      <vt:lpstr>4.GENEL ALAN</vt:lpstr>
      <vt:lpstr>5.KRİTİK ALAN</vt:lpstr>
      <vt:lpstr>6. KAÇIŞ ALANI</vt:lpstr>
      <vt:lpstr>7.ÇALIŞMA ALANI</vt:lpstr>
      <vt:lpstr>Mesafe (Mekan Kullanımı)</vt:lpstr>
      <vt:lpstr>ÖZET</vt:lpstr>
      <vt:lpstr>IV.BÖLÜM BEDEN DİLİ</vt:lpstr>
      <vt:lpstr>Başın Duruşu Ve Hareketleri</vt:lpstr>
      <vt:lpstr>Gözler</vt:lpstr>
      <vt:lpstr>Bakışlar</vt:lpstr>
      <vt:lpstr>PowerPoint Sunusu</vt:lpstr>
      <vt:lpstr>ÜSTÜNLÜK BELİRTEN HAREKETLER</vt:lpstr>
      <vt:lpstr>PowerPoint Sunusu</vt:lpstr>
      <vt:lpstr>PowerPoint Sunusu</vt:lpstr>
      <vt:lpstr>V.BÖLÜM</vt:lpstr>
      <vt:lpstr>PowerPoint Sunusu</vt:lpstr>
      <vt:lpstr>Elin Konumları</vt:lpstr>
      <vt:lpstr>PowerPoint Sunusu</vt:lpstr>
      <vt:lpstr>PowerPoint Sunusu</vt:lpstr>
      <vt:lpstr>ELLERİN ANLATTIKLARI</vt:lpstr>
      <vt:lpstr>PowerPoint Sunusu</vt:lpstr>
      <vt:lpstr>PowerPoint Sunusu</vt:lpstr>
      <vt:lpstr>PowerPoint Sunusu</vt:lpstr>
      <vt:lpstr>PowerPoint Sunusu</vt:lpstr>
      <vt:lpstr>Ellerin arkada birleşmesi: Kişinin kendine olan güvenini ve meydan okumayı anımsatır. Ellerin önde birleşmesi: İtaati, saygı ya da kendine olan güvensizliği gösterir.</vt:lpstr>
      <vt:lpstr>Savunma:İnsanı tehdit eden durumlar ortaya çıkınca saklanma şekli biraz daha incelik kazanır.</vt:lpstr>
      <vt:lpstr>VI.BÖLÜM  KIYAFET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Hazırlayan Esma Nur ALBAYRAK</dc:title>
  <dc:creator>GiresuN</dc:creator>
  <cp:lastModifiedBy>ÖMER ALİ OSMANOĞLU</cp:lastModifiedBy>
  <cp:revision>122</cp:revision>
  <dcterms:modified xsi:type="dcterms:W3CDTF">2019-10-06T13:52:29Z</dcterms:modified>
</cp:coreProperties>
</file>