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4" r:id="rId2"/>
    <p:sldId id="258" r:id="rId3"/>
    <p:sldId id="270" r:id="rId4"/>
    <p:sldId id="259" r:id="rId5"/>
    <p:sldId id="273" r:id="rId6"/>
    <p:sldId id="260" r:id="rId7"/>
    <p:sldId id="262" r:id="rId8"/>
    <p:sldId id="275" r:id="rId9"/>
    <p:sldId id="263" r:id="rId10"/>
    <p:sldId id="272" r:id="rId11"/>
    <p:sldId id="276" r:id="rId12"/>
    <p:sldId id="269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971" autoAdjust="0"/>
  </p:normalViewPr>
  <p:slideViewPr>
    <p:cSldViewPr snapToGrid="0">
      <p:cViewPr varScale="1">
        <p:scale>
          <a:sx n="92" d="100"/>
          <a:sy n="92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35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6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31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62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6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82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9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5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53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98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380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46F8-B98D-454C-B33F-E93BB6FDD3EB}" type="datetimeFigureOut">
              <a:rPr lang="tr-TR" smtClean="0"/>
              <a:t>2.10.2019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DE84-0AF7-4043-8A9A-BCF27BA95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6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 temaları tarih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766" y="1779970"/>
            <a:ext cx="2341418" cy="1451679"/>
          </a:xfrm>
        </p:spPr>
      </p:pic>
      <p:sp>
        <p:nvSpPr>
          <p:cNvPr id="4" name="Dikdörtgen 3"/>
          <p:cNvSpPr/>
          <p:nvPr/>
        </p:nvSpPr>
        <p:spPr>
          <a:xfrm>
            <a:off x="6268618" y="608776"/>
            <a:ext cx="4558710" cy="830997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tr-TR" sz="4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YAYGIN EĞİTİM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28" y="212095"/>
            <a:ext cx="1104904" cy="11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2029" y="1607906"/>
            <a:ext cx="10057707" cy="538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9- </a:t>
            </a:r>
            <a:r>
              <a:rPr lang="tr-TR" sz="2400" dirty="0" smtClean="0">
                <a:latin typeface="Arial Black" panose="020B0A04020102020204" pitchFamily="34" charset="0"/>
              </a:rPr>
              <a:t> </a:t>
            </a:r>
            <a:r>
              <a:rPr lang="tr-TR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Her yerde eğitim: </a:t>
            </a:r>
            <a:r>
              <a:rPr lang="tr-TR" sz="2400" dirty="0" smtClean="0">
                <a:latin typeface="Arial Black" panose="020B0A04020102020204" pitchFamily="34" charset="0"/>
              </a:rPr>
              <a:t>Amaçlar, düzenli ve programlı olarak yalnız kamu ve özel kurum ve kuruluşlarda değil aynı zamanda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evde, çevrede, iş yerlerinde, her yerde ve her fırsatta</a:t>
            </a:r>
            <a:r>
              <a:rPr lang="tr-TR" sz="2400" dirty="0" smtClean="0">
                <a:latin typeface="Arial Black" panose="020B0A04020102020204" pitchFamily="34" charset="0"/>
              </a:rPr>
              <a:t> gerçekleştirilir.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10-</a:t>
            </a:r>
            <a:r>
              <a:rPr lang="tr-TR" sz="2400" dirty="0" smtClean="0">
                <a:latin typeface="Arial Black" panose="020B0A04020102020204" pitchFamily="34" charset="0"/>
              </a:rPr>
              <a:t>  </a:t>
            </a:r>
            <a:r>
              <a:rPr lang="tr-TR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Bütünlük: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Örgün eğitim ile birbirlerini tamamlayacak ve destekleyecek</a:t>
            </a:r>
            <a:r>
              <a:rPr lang="tr-TR" sz="2400" dirty="0" smtClean="0">
                <a:latin typeface="Arial Black" panose="020B0A04020102020204" pitchFamily="34" charset="0"/>
              </a:rPr>
              <a:t>, gerektiğinde aynı nitelikleri kazandırabilecek biçimde, her türlü imkânlarından yararlanabilecek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bir bütünlük içerisinde </a:t>
            </a:r>
            <a:r>
              <a:rPr lang="tr-TR" sz="2400" dirty="0" smtClean="0">
                <a:latin typeface="Arial Black" panose="020B0A04020102020204" pitchFamily="34" charset="0"/>
              </a:rPr>
              <a:t>düzenlenir.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11- </a:t>
            </a:r>
            <a:r>
              <a:rPr lang="tr-TR" sz="2400" dirty="0" smtClean="0">
                <a:latin typeface="Arial Black" panose="020B0A04020102020204" pitchFamily="34" charset="0"/>
              </a:rPr>
              <a:t> </a:t>
            </a:r>
            <a:r>
              <a:rPr lang="tr-TR" sz="2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Eş güdüm: </a:t>
            </a:r>
            <a:r>
              <a:rPr lang="tr-TR" sz="2400" dirty="0" smtClean="0">
                <a:latin typeface="Arial Black" panose="020B0A04020102020204" pitchFamily="34" charset="0"/>
              </a:rPr>
              <a:t>Aynı alanda hizmet yürüten çeşitli kamu, özel ve gönüllü kurumlar arasında </a:t>
            </a:r>
            <a:r>
              <a:rPr lang="tr-T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eş güdüm ve iş birliği sağlanarak hizmetlerde etkililik </a:t>
            </a:r>
            <a:r>
              <a:rPr lang="tr-TR" sz="2400" dirty="0" smtClean="0">
                <a:latin typeface="Arial Black" panose="020B0A04020102020204" pitchFamily="34" charset="0"/>
              </a:rPr>
              <a:t>ve verimlilik artırılır. Bu etkinlikler, millî eğitimin amaçlarına uygunluk yönünden denetlenir.</a:t>
            </a:r>
          </a:p>
          <a:p>
            <a:endParaRPr lang="tr-TR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"/>
            <a:ext cx="12192000" cy="147447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086" y="5473521"/>
            <a:ext cx="2327914" cy="12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532014" y="1704975"/>
            <a:ext cx="10805160" cy="72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 smtClean="0">
                <a:solidFill>
                  <a:srgbClr val="FF0000"/>
                </a:solidFill>
              </a:rPr>
              <a:t>Yaygın Eğitimin Özellikleri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65760" y="2432685"/>
            <a:ext cx="9285796" cy="4203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latin typeface="Arial Black" panose="020B0A04020102020204" pitchFamily="34" charset="0"/>
              </a:rPr>
              <a:t>    </a:t>
            </a:r>
            <a:r>
              <a:rPr lang="tr-TR" sz="1800" dirty="0" smtClean="0">
                <a:latin typeface="Arial Black" panose="020B0A04020102020204" pitchFamily="34" charset="0"/>
              </a:rPr>
              <a:t>Yaygın Eğitim Programı belirli bir toplumda baskılanan sorunu çözmek için bir yenilik olarak ortaya çıkmaktadır.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1- </a:t>
            </a:r>
            <a:r>
              <a:rPr lang="tr-TR" sz="1800" dirty="0" smtClean="0">
                <a:latin typeface="Arial Black" panose="020B0A04020102020204" pitchFamily="34" charset="0"/>
              </a:rPr>
              <a:t>Bu nedenle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hedef ve amaç</a:t>
            </a:r>
            <a:r>
              <a:rPr lang="tr-TR" sz="1800" dirty="0" smtClean="0">
                <a:latin typeface="Arial Black" panose="020B0A04020102020204" pitchFamily="34" charset="0"/>
              </a:rPr>
              <a:t> odaklıdır sertifika odaklı değildir.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2- Soyut </a:t>
            </a:r>
            <a:r>
              <a:rPr lang="tr-TR" sz="1800" dirty="0" smtClean="0">
                <a:latin typeface="Arial Black" panose="020B0A04020102020204" pitchFamily="34" charset="0"/>
              </a:rPr>
              <a:t>konu başlıklarını öğrenme yerine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belirli sorunlarla</a:t>
            </a:r>
            <a:r>
              <a:rPr lang="tr-TR" sz="1800" dirty="0" smtClean="0">
                <a:latin typeface="Arial Black" panose="020B0A04020102020204" pitchFamily="34" charset="0"/>
              </a:rPr>
              <a:t> mücadeleyi vurgular.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3-</a:t>
            </a:r>
            <a:r>
              <a:rPr lang="tr-TR" sz="1800" dirty="0" smtClean="0">
                <a:latin typeface="Arial Black" panose="020B0A04020102020204" pitchFamily="34" charset="0"/>
              </a:rPr>
              <a:t> Deneysel aşamadan sonra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bir program veya projeyi</a:t>
            </a:r>
            <a:r>
              <a:rPr lang="tr-TR" sz="1800" dirty="0" smtClean="0">
                <a:latin typeface="Arial Black" panose="020B0A04020102020204" pitchFamily="34" charset="0"/>
              </a:rPr>
              <a:t> başlatmak için yardımcı olabilir.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4-</a:t>
            </a:r>
            <a:r>
              <a:rPr lang="tr-TR" sz="1800" dirty="0" smtClean="0">
                <a:latin typeface="Arial Black" panose="020B0A04020102020204" pitchFamily="34" charset="0"/>
              </a:rPr>
              <a:t>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Esnek, öğrenici merkezli </a:t>
            </a:r>
            <a:r>
              <a:rPr lang="tr-TR" sz="1800" dirty="0" smtClean="0">
                <a:latin typeface="Arial Black" panose="020B0A04020102020204" pitchFamily="34" charset="0"/>
              </a:rPr>
              <a:t>ve katılımcıdır.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5- </a:t>
            </a:r>
            <a:r>
              <a:rPr lang="tr-TR" sz="1800" dirty="0" smtClean="0">
                <a:latin typeface="Arial Black" panose="020B0A04020102020204" pitchFamily="34" charset="0"/>
              </a:rPr>
              <a:t>Teorikten ziyade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pratiktir.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6- Program</a:t>
            </a:r>
            <a:r>
              <a:rPr lang="tr-TR" sz="1800" dirty="0" smtClean="0">
                <a:latin typeface="Arial Black" panose="020B0A04020102020204" pitchFamily="34" charset="0"/>
              </a:rPr>
              <a:t> düzeyinde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özerktir</a:t>
            </a:r>
            <a:r>
              <a:rPr lang="tr-TR" sz="1800" dirty="0" smtClean="0">
                <a:latin typeface="Arial Black" panose="020B0A04020102020204" pitchFamily="34" charset="0"/>
              </a:rPr>
              <a:t> ve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dış denetim şansı </a:t>
            </a:r>
            <a:r>
              <a:rPr lang="tr-TR" sz="1800" dirty="0" smtClean="0">
                <a:latin typeface="Arial Black" panose="020B0A04020102020204" pitchFamily="34" charset="0"/>
              </a:rPr>
              <a:t>daha azdır.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7- </a:t>
            </a:r>
            <a:r>
              <a:rPr lang="tr-TR" sz="1800" dirty="0" smtClean="0">
                <a:latin typeface="Arial Black" panose="020B0A04020102020204" pitchFamily="34" charset="0"/>
              </a:rPr>
              <a:t>Daha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ekonomiktir, </a:t>
            </a:r>
            <a:r>
              <a:rPr lang="tr-TR" sz="1800" dirty="0" smtClean="0">
                <a:latin typeface="Arial Black" panose="020B0A04020102020204" pitchFamily="34" charset="0"/>
              </a:rPr>
              <a:t>çünkü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mevcut imkânları </a:t>
            </a:r>
            <a:r>
              <a:rPr lang="tr-TR" sz="1800" dirty="0" smtClean="0">
                <a:latin typeface="Arial Black" panose="020B0A04020102020204" pitchFamily="34" charset="0"/>
              </a:rPr>
              <a:t>kullanabilir.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8-</a:t>
            </a:r>
            <a:r>
              <a:rPr lang="tr-TR" sz="1800" dirty="0" smtClean="0">
                <a:latin typeface="Arial Black" panose="020B0A04020102020204" pitchFamily="34" charset="0"/>
              </a:rPr>
              <a:t> 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Yaşam boyu devam </a:t>
            </a:r>
            <a:r>
              <a:rPr lang="tr-TR" sz="1800" dirty="0" smtClean="0">
                <a:latin typeface="Arial Black" panose="020B0A04020102020204" pitchFamily="34" charset="0"/>
              </a:rPr>
              <a:t>eden bir süreçtir.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 smtClean="0">
              <a:latin typeface="Arial Black" panose="020B0A040201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6" name="4-Nokta Yıldız 5"/>
          <p:cNvSpPr/>
          <p:nvPr/>
        </p:nvSpPr>
        <p:spPr>
          <a:xfrm>
            <a:off x="532014" y="2869373"/>
            <a:ext cx="332509" cy="3429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"/>
            <a:ext cx="12192000" cy="1474470"/>
          </a:xfrm>
          <a:prstGeom prst="rect">
            <a:avLst/>
          </a:prstGeom>
        </p:spPr>
      </p:pic>
      <p:pic>
        <p:nvPicPr>
          <p:cNvPr id="8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5" y="4334762"/>
            <a:ext cx="3123911" cy="21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78182"/>
          </a:xfrm>
          <a:prstGeom prst="rect">
            <a:avLst/>
          </a:prstGeom>
        </p:spPr>
      </p:pic>
      <p:pic>
        <p:nvPicPr>
          <p:cNvPr id="3074" name="Picture 2" descr="yaşam boyu öğrenm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1" y="2566555"/>
            <a:ext cx="5488476" cy="28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1109" y="1707186"/>
            <a:ext cx="10515600" cy="805307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Yaygın Eğitimin Amaç ve İşlevleri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4343" y="21098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latin typeface="Arial Black" panose="020B0A04020102020204" pitchFamily="34" charset="0"/>
              </a:rPr>
              <a:t> </a:t>
            </a:r>
            <a:r>
              <a:rPr lang="tr-TR" sz="1800" dirty="0" smtClean="0">
                <a:latin typeface="Arial Black" panose="020B0A04020102020204" pitchFamily="34" charset="0"/>
              </a:rPr>
              <a:t>     </a:t>
            </a:r>
          </a:p>
          <a:p>
            <a:pPr marL="0" indent="0">
              <a:buNone/>
            </a:pPr>
            <a:endParaRPr lang="tr-TR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1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Arial Black" panose="020B0A04020102020204" pitchFamily="34" charset="0"/>
              </a:rPr>
              <a:t> </a:t>
            </a:r>
            <a:r>
              <a:rPr lang="tr-TR" sz="1800" dirty="0" smtClean="0">
                <a:latin typeface="Arial Black" panose="020B0A04020102020204" pitchFamily="34" charset="0"/>
              </a:rPr>
              <a:t>     Yaygın </a:t>
            </a:r>
            <a:r>
              <a:rPr lang="tr-TR" sz="1800" dirty="0">
                <a:latin typeface="Arial Black" panose="020B0A04020102020204" pitchFamily="34" charset="0"/>
              </a:rPr>
              <a:t>eğitimin amaç ve işlevinin; </a:t>
            </a:r>
            <a:r>
              <a:rPr lang="tr-TR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Anayasa</a:t>
            </a:r>
            <a:r>
              <a:rPr lang="tr-TR" sz="1800" dirty="0">
                <a:latin typeface="Arial Black" panose="020B0A04020102020204" pitchFamily="34" charset="0"/>
              </a:rPr>
              <a:t>, </a:t>
            </a:r>
            <a:r>
              <a:rPr lang="tr-TR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Türk Millî Eğitiminin </a:t>
            </a:r>
            <a:r>
              <a:rPr lang="tr-TR" sz="1800" dirty="0">
                <a:latin typeface="Arial Black" panose="020B0A04020102020204" pitchFamily="34" charset="0"/>
              </a:rPr>
              <a:t>genel amaçları ve temel ilkeleri, </a:t>
            </a:r>
            <a:r>
              <a:rPr lang="tr-TR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Atatürk ilke ve inkılâpları </a:t>
            </a:r>
            <a:r>
              <a:rPr lang="tr-TR" sz="1800" dirty="0">
                <a:latin typeface="Arial Black" panose="020B0A04020102020204" pitchFamily="34" charset="0"/>
              </a:rPr>
              <a:t>doğrultusunda </a:t>
            </a:r>
            <a:r>
              <a:rPr lang="tr-TR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evrensel hukuka, demokrasi ve insan haklarına uygun </a:t>
            </a:r>
            <a:r>
              <a:rPr lang="tr-TR" sz="1800" dirty="0">
                <a:latin typeface="Arial Black" panose="020B0A04020102020204" pitchFamily="34" charset="0"/>
              </a:rPr>
              <a:t>ve bir bütünlük içinde yerine getirilmesi için planlı kalkınma hedefleri doğrultusunda toplumun özellikleri ve ihtiyaçlarına göre bireylere</a:t>
            </a:r>
            <a:r>
              <a:rPr lang="tr-TR" sz="1800" dirty="0" smtClean="0">
                <a:latin typeface="Arial Black" panose="020B0A04020102020204" pitchFamily="34" charset="0"/>
              </a:rPr>
              <a:t>;</a:t>
            </a:r>
          </a:p>
          <a:p>
            <a:pPr marL="0" indent="0">
              <a:buNone/>
            </a:pPr>
            <a:endParaRPr lang="tr-TR" sz="1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1- </a:t>
            </a:r>
            <a:r>
              <a:rPr lang="tr-TR" sz="18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Millî </a:t>
            </a:r>
            <a:r>
              <a:rPr lang="tr-TR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bütünleşmeyi güçle</a:t>
            </a:r>
            <a:r>
              <a:rPr lang="tr-TR" sz="1800" dirty="0">
                <a:latin typeface="Arial Black" panose="020B0A04020102020204" pitchFamily="34" charset="0"/>
              </a:rPr>
              <a:t>ndirici ve yurttaşlık görevini bilinçli olarak yapmalarını sağlayıcı, demokrasiyi güçlendirici, kişilerin düşüncelerini, kişiliklerini ve yeteneklerini geliştirici biçimde eğitim çalışmaları </a:t>
            </a:r>
            <a:r>
              <a:rPr lang="tr-TR" sz="1800" dirty="0" smtClean="0">
                <a:latin typeface="Arial Black" panose="020B0A04020102020204" pitchFamily="34" charset="0"/>
              </a:rPr>
              <a:t>yapmak</a:t>
            </a:r>
          </a:p>
          <a:p>
            <a:pPr marL="0" indent="0">
              <a:buNone/>
            </a:pPr>
            <a:r>
              <a:rPr lang="tr-TR" sz="1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tr-T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tr-TR" sz="1800" dirty="0" smtClean="0">
                <a:latin typeface="Arial Black" panose="020B0A04020102020204" pitchFamily="34" charset="0"/>
              </a:rPr>
              <a:t> </a:t>
            </a:r>
            <a:r>
              <a:rPr lang="tr-TR" sz="18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Okuma-yazma</a:t>
            </a:r>
            <a:r>
              <a:rPr lang="tr-TR" sz="1800" dirty="0" smtClean="0">
                <a:latin typeface="Arial Black" panose="020B0A04020102020204" pitchFamily="34" charset="0"/>
              </a:rPr>
              <a:t> , eksik eğitimlerini tamamlamaları için sürekli eğitim imkânları hazırlamak,</a:t>
            </a:r>
          </a:p>
          <a:p>
            <a:pPr marL="0" indent="0">
              <a:buNone/>
            </a:pPr>
            <a:endParaRPr lang="tr-TR" sz="1800" dirty="0">
              <a:latin typeface="Arial Black" panose="020B0A04020102020204" pitchFamily="34" charset="0"/>
            </a:endParaRPr>
          </a:p>
        </p:txBody>
      </p:sp>
      <p:sp>
        <p:nvSpPr>
          <p:cNvPr id="5" name="4-Nokta Yıldız 4"/>
          <p:cNvSpPr/>
          <p:nvPr/>
        </p:nvSpPr>
        <p:spPr>
          <a:xfrm>
            <a:off x="953131" y="3308241"/>
            <a:ext cx="273627" cy="262948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709" y="5930856"/>
            <a:ext cx="710789" cy="7107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8224"/>
            <a:ext cx="10515600" cy="59087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3-</a:t>
            </a:r>
            <a:r>
              <a:rPr lang="tr-TR" sz="2000" dirty="0" smtClean="0">
                <a:latin typeface="Arial Black" panose="020B0A04020102020204" pitchFamily="34" charset="0"/>
              </a:rPr>
              <a:t> Çağımızın 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bilimsel, teknolojik, ekonomik, toplumsal ve kültü</a:t>
            </a:r>
            <a:r>
              <a:rPr lang="tr-TR" sz="2000" dirty="0" smtClean="0">
                <a:latin typeface="Arial Black" panose="020B0A04020102020204" pitchFamily="34" charset="0"/>
              </a:rPr>
              <a:t>rel gelişmelerine uyumlarını sağlayıcı eğitim imkânları hazırlamak,</a:t>
            </a:r>
          </a:p>
          <a:p>
            <a:pPr marL="0" indent="0">
              <a:buNone/>
            </a:pPr>
            <a:endParaRPr lang="tr-TR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4- </a:t>
            </a:r>
            <a:r>
              <a:rPr lang="tr-TR" sz="2000" dirty="0" smtClean="0">
                <a:latin typeface="Arial Black" panose="020B0A04020102020204" pitchFamily="34" charset="0"/>
              </a:rPr>
              <a:t> 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İmkânların elverişli olması </a:t>
            </a:r>
            <a:r>
              <a:rPr lang="tr-TR" sz="2000" dirty="0" smtClean="0">
                <a:latin typeface="Arial Black" panose="020B0A04020102020204" pitchFamily="34" charset="0"/>
              </a:rPr>
              <a:t>durumunda bilişim teknolojisi kullanılarak 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yaygın eğitimi yurt dışında </a:t>
            </a:r>
            <a:r>
              <a:rPr lang="tr-TR" sz="2000" dirty="0" smtClean="0">
                <a:latin typeface="Arial Black" panose="020B0A04020102020204" pitchFamily="34" charset="0"/>
              </a:rPr>
              <a:t>ve ikili anlaşmalar çerçevesinde yaygınlaştırmak, diğer ülkeler ile Türk Cumhuriyetleri ve Türk topluluklarına yönelik programlar hazırlayıp uygulamak,</a:t>
            </a:r>
          </a:p>
          <a:p>
            <a:pPr marL="0" indent="0">
              <a:buNone/>
            </a:pPr>
            <a:endParaRPr lang="tr-TR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Türkçe'nin </a:t>
            </a:r>
            <a:r>
              <a:rPr lang="tr-TR" sz="2000" dirty="0" smtClean="0">
                <a:latin typeface="Arial Black" panose="020B0A04020102020204" pitchFamily="34" charset="0"/>
              </a:rPr>
              <a:t>doğru, güzel, etkili ve kurallarına uygun olarak öğretilmesi, kullanılması ve yaygınlaştırılması yönünde yurt içi ve ikili anlaşmalar çerçevesinde yurt dışı için öğretim 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programları hazırlamak</a:t>
            </a:r>
            <a:r>
              <a:rPr lang="tr-TR" sz="2000" dirty="0" smtClean="0">
                <a:latin typeface="Arial Black" panose="020B0A04020102020204" pitchFamily="34" charset="0"/>
              </a:rPr>
              <a:t> ve uygulanmasını sağlamak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  <p:pic>
        <p:nvPicPr>
          <p:cNvPr id="1026" name="Picture 2" descr="yaşam boyu öğrenm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235" y="5330709"/>
            <a:ext cx="1579130" cy="14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29184"/>
            <a:ext cx="10515600" cy="58477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>
                <a:latin typeface="Arial Black" panose="020B0A04020102020204" pitchFamily="34" charset="0"/>
              </a:rPr>
              <a:t>Toplumun kalkınmasında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kamu, özel ve yerel kaynak</a:t>
            </a:r>
            <a:r>
              <a:rPr lang="tr-TR" sz="2000" dirty="0">
                <a:latin typeface="Arial Black" panose="020B0A04020102020204" pitchFamily="34" charset="0"/>
              </a:rPr>
              <a:t>lar harekete geçirilerek </a:t>
            </a:r>
            <a:r>
              <a:rPr lang="tr-TR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kalkınma projelerine halkın katılımını</a:t>
            </a:r>
            <a:r>
              <a:rPr lang="tr-TR" sz="2000" dirty="0">
                <a:latin typeface="Arial Black" panose="020B0A04020102020204" pitchFamily="34" charset="0"/>
              </a:rPr>
              <a:t> sağlayıcı önlemler almak</a:t>
            </a:r>
            <a:r>
              <a:rPr lang="tr-TR" sz="2000" dirty="0" smtClean="0">
                <a:latin typeface="Arial Black" panose="020B0A04020102020204" pitchFamily="34" charset="0"/>
              </a:rPr>
              <a:t>,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Millî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kalkınmayı destekleyici</a:t>
            </a:r>
            <a:r>
              <a:rPr lang="tr-TR" sz="2000" dirty="0">
                <a:latin typeface="Arial Black" panose="020B0A04020102020204" pitchFamily="34" charset="0"/>
              </a:rPr>
              <a:t>, toplumsal </a:t>
            </a:r>
            <a:r>
              <a:rPr lang="tr-TR" sz="20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projelerin başarıya ulaşması </a:t>
            </a:r>
            <a:r>
              <a:rPr lang="tr-TR" sz="2000" dirty="0">
                <a:latin typeface="Arial Black" panose="020B0A04020102020204" pitchFamily="34" charset="0"/>
              </a:rPr>
              <a:t>için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eğitim etkinliklerini düzenleme</a:t>
            </a:r>
            <a:r>
              <a:rPr lang="tr-TR" sz="2000" dirty="0">
                <a:latin typeface="Arial Black" panose="020B0A04020102020204" pitchFamily="34" charset="0"/>
              </a:rPr>
              <a:t>k ve bu tür çalışmalara katılmak</a:t>
            </a:r>
            <a:r>
              <a:rPr lang="tr-TR" sz="2000" dirty="0" smtClean="0">
                <a:latin typeface="Arial Black" panose="020B0A04020102020204" pitchFamily="34" charset="0"/>
              </a:rPr>
              <a:t>,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8- </a:t>
            </a:r>
            <a:r>
              <a:rPr lang="tr-TR" sz="2000" dirty="0" smtClean="0">
                <a:latin typeface="Arial Black" panose="020B0A04020102020204" pitchFamily="34" charset="0"/>
              </a:rPr>
              <a:t>Millî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kültür değerlerinin korunması</a:t>
            </a:r>
            <a:r>
              <a:rPr lang="tr-TR" sz="2000" dirty="0">
                <a:latin typeface="Arial Black" panose="020B0A04020102020204" pitchFamily="34" charset="0"/>
              </a:rPr>
              <a:t>, dünya kültürüne açık olarak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geliştirilmesi ve yaygınlaştırılmasına </a:t>
            </a:r>
            <a:r>
              <a:rPr lang="tr-TR" sz="2000" dirty="0">
                <a:latin typeface="Arial Black" panose="020B0A04020102020204" pitchFamily="34" charset="0"/>
              </a:rPr>
              <a:t>yardımcı </a:t>
            </a:r>
            <a:r>
              <a:rPr lang="tr-TR" sz="2000" dirty="0" smtClean="0">
                <a:latin typeface="Arial Black" panose="020B0A04020102020204" pitchFamily="34" charset="0"/>
              </a:rPr>
              <a:t>olmak,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9- </a:t>
            </a:r>
            <a:r>
              <a:rPr lang="tr-TR" sz="2000" dirty="0">
                <a:latin typeface="Arial Black" panose="020B0A04020102020204" pitchFamily="34" charset="0"/>
              </a:rPr>
              <a:t> 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Toplu yaşama, </a:t>
            </a:r>
            <a:r>
              <a:rPr lang="tr-TR" sz="2000" dirty="0">
                <a:latin typeface="Arial Black" panose="020B0A04020102020204" pitchFamily="34" charset="0"/>
              </a:rPr>
              <a:t>dayanışma, yardımlaşma, birlikte çalışmaya yönelik alışkanlıklar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kazandırmak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,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75" y="5197474"/>
            <a:ext cx="2678817" cy="15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4564" y="1766455"/>
            <a:ext cx="10169236" cy="44105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10- 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Tarım, endüstri ve hizmet sektöründek</a:t>
            </a:r>
            <a:r>
              <a:rPr lang="tr-TR" dirty="0">
                <a:latin typeface="Arial Black" panose="020B0A04020102020204" pitchFamily="34" charset="0"/>
              </a:rPr>
              <a:t>i yeni teknolojilerin tanıtılmasına, yeni hizmet alanlarının geliştirilmesine, işsiz ya da farklı bir iş kolunda çalışmak isteyenlerin 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istihdamını sağlayıcı ve çalışanların hayat seviyelerini yükseltici beceriler </a:t>
            </a:r>
            <a:r>
              <a:rPr lang="tr-TR" dirty="0">
                <a:latin typeface="Arial Black" panose="020B0A04020102020204" pitchFamily="34" charset="0"/>
              </a:rPr>
              <a:t>kazanmalarına yardımcı olmak,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11- </a:t>
            </a:r>
            <a:r>
              <a:rPr lang="tr-TR" b="1" dirty="0">
                <a:solidFill>
                  <a:schemeClr val="accent5"/>
                </a:solidFill>
                <a:latin typeface="Arial Black" panose="020B0A04020102020204" pitchFamily="34" charset="0"/>
              </a:rPr>
              <a:t>Yöresel özelliklere ve ihtiyaçlara </a:t>
            </a:r>
            <a:r>
              <a:rPr lang="tr-TR" dirty="0">
                <a:latin typeface="Arial Black" panose="020B0A04020102020204" pitchFamily="34" charset="0"/>
              </a:rPr>
              <a:t>göre eğitim-öğretim, üretim, istihdam, pazarlama ve örgütlenmeye yönelik çalışmalar yapmak,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12-</a:t>
            </a:r>
            <a:r>
              <a:rPr lang="tr-TR" dirty="0">
                <a:latin typeface="Arial Black" panose="020B0A04020102020204" pitchFamily="34" charset="0"/>
              </a:rPr>
              <a:t>  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Kırsal kesimden göç edenlerin </a:t>
            </a:r>
            <a:r>
              <a:rPr lang="tr-TR" dirty="0">
                <a:latin typeface="Arial Black" panose="020B0A04020102020204" pitchFamily="34" charset="0"/>
              </a:rPr>
              <a:t>kent kültürüne uyum sağlamalarına yönelik eğitim çalışmaları yapmak,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13-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Kısa süreli ve kademeli eğitim uygulayarak </a:t>
            </a:r>
            <a:r>
              <a:rPr lang="tr-TR" dirty="0">
                <a:latin typeface="Arial Black" panose="020B0A04020102020204" pitchFamily="34" charset="0"/>
              </a:rPr>
              <a:t>sanayinin ihtiyacı olan iş gücünün yetiştirilmesine yardımcı olmak için 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meslekî ve teknik içerikli eğitim </a:t>
            </a:r>
            <a:r>
              <a:rPr lang="tr-TR" dirty="0">
                <a:latin typeface="Arial Black" panose="020B0A04020102020204" pitchFamily="34" charset="0"/>
              </a:rPr>
              <a:t>çalışmaları yapmak,</a:t>
            </a:r>
          </a:p>
          <a:p>
            <a:endParaRPr lang="tr-TR" dirty="0"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760" y="5793920"/>
            <a:ext cx="1064080" cy="10640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14-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Mesleklerinde hizmet içi eğitim vermek </a:t>
            </a:r>
            <a:r>
              <a:rPr lang="tr-TR" sz="2000" dirty="0">
                <a:latin typeface="Arial Black" panose="020B0A04020102020204" pitchFamily="34" charset="0"/>
              </a:rPr>
              <a:t>ve çeşitli mesleklerde gelişmeleri için gerekli bilgi ve becerileri kazandırma imkânı sağlamak</a:t>
            </a:r>
            <a:r>
              <a:rPr lang="tr-TR" sz="2000" dirty="0" smtClean="0">
                <a:latin typeface="Arial Black" panose="020B0A04020102020204" pitchFamily="34" charset="0"/>
              </a:rPr>
              <a:t>,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15-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Sağlık kuruluşları ve alan uzmanlarının iş birliğinde halk sağlığının </a:t>
            </a:r>
            <a:r>
              <a:rPr lang="tr-TR" sz="2000" dirty="0">
                <a:latin typeface="Arial Black" panose="020B0A04020102020204" pitchFamily="34" charset="0"/>
              </a:rPr>
              <a:t>korunması,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aile planlaması</a:t>
            </a:r>
            <a:r>
              <a:rPr lang="tr-TR" sz="2000" dirty="0">
                <a:latin typeface="Arial Black" panose="020B0A04020102020204" pitchFamily="34" charset="0"/>
              </a:rPr>
              <a:t>,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sivil savunma</a:t>
            </a:r>
            <a:r>
              <a:rPr lang="tr-TR" sz="2000" dirty="0">
                <a:latin typeface="Arial Black" panose="020B0A04020102020204" pitchFamily="34" charset="0"/>
              </a:rPr>
              <a:t>,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sağlıklı beslenme ve barınma</a:t>
            </a:r>
            <a:r>
              <a:rPr lang="tr-TR" sz="2000" dirty="0">
                <a:latin typeface="Arial Black" panose="020B0A04020102020204" pitchFamily="34" charset="0"/>
              </a:rPr>
              <a:t>, iyi bir üretici ve bilinçli bir tüketici olma niteliğini kazandırıcı çalışmalar </a:t>
            </a:r>
            <a:r>
              <a:rPr lang="tr-TR" sz="2000" dirty="0" smtClean="0">
                <a:latin typeface="Arial Black" panose="020B0A04020102020204" pitchFamily="34" charset="0"/>
              </a:rPr>
              <a:t>yapmak,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16-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Serbest zamanlarını en iyi şekilde değerlendirme </a:t>
            </a:r>
            <a:r>
              <a:rPr lang="tr-TR" sz="2000" dirty="0">
                <a:latin typeface="Arial Black" panose="020B0A04020102020204" pitchFamily="34" charset="0"/>
              </a:rPr>
              <a:t>ve kullanma alışkanlıkları kazandırmak, yeteneklerini sergileme ve geliştirme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imkânları sağlamak</a:t>
            </a:r>
            <a:r>
              <a:rPr lang="tr-TR" sz="2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,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17-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>
                <a:latin typeface="Arial Black" panose="020B0A04020102020204" pitchFamily="34" charset="0"/>
              </a:rPr>
              <a:t>Özel eğitim gerektiren, gelişim özelliklerine dayalı bireysel yeterlilikleri doğrultusunda okuma-yazma öğretmek, eğitimlerini tamamlatmak, bilgi ve beceri kazanmalarını sağlamaktır.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endParaRPr lang="tr-TR" sz="2000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832" y="5036960"/>
            <a:ext cx="1542339" cy="154233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8140" y="1494313"/>
            <a:ext cx="10515600" cy="1325563"/>
          </a:xfrm>
        </p:spPr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    Yaygın Eğitimin İlkeleri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Arial Black" panose="020B0A04020102020204" pitchFamily="34" charset="0"/>
              </a:rPr>
              <a:t>    </a:t>
            </a:r>
          </a:p>
          <a:p>
            <a:pPr marL="0" indent="0">
              <a:buNone/>
            </a:pPr>
            <a:endParaRPr lang="tr-TR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latin typeface="Arial Black" panose="020B0A04020102020204" pitchFamily="34" charset="0"/>
              </a:rPr>
              <a:t>    </a:t>
            </a:r>
            <a:r>
              <a:rPr lang="tr-TR" sz="1900" dirty="0" smtClean="0">
                <a:latin typeface="Arial Black" panose="020B0A04020102020204" pitchFamily="34" charset="0"/>
              </a:rPr>
              <a:t>Millî </a:t>
            </a:r>
            <a:r>
              <a:rPr lang="tr-TR" sz="1900" dirty="0">
                <a:latin typeface="Arial Black" panose="020B0A04020102020204" pitchFamily="34" charset="0"/>
              </a:rPr>
              <a:t>eğitimin genel amaçları ve temel ilkeleri ile bu Yönetmeliğin 5 inci maddesinde belirtilen amaçlar doğrultusunda yaygın eğitim hizmetlerinin ilkeleri şunlardır</a:t>
            </a:r>
            <a:r>
              <a:rPr lang="tr-TR" sz="1900" dirty="0" smtClean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r>
              <a:rPr lang="tr-TR" sz="1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1-</a:t>
            </a:r>
            <a:r>
              <a:rPr lang="tr-TR" sz="1900" dirty="0">
                <a:latin typeface="Arial Black" panose="020B0A04020102020204" pitchFamily="34" charset="0"/>
              </a:rPr>
              <a:t> </a:t>
            </a:r>
            <a:r>
              <a:rPr lang="tr-TR" sz="1900" dirty="0">
                <a:solidFill>
                  <a:schemeClr val="accent5"/>
                </a:solidFill>
                <a:latin typeface="Arial Black" panose="020B0A04020102020204" pitchFamily="34" charset="0"/>
              </a:rPr>
              <a:t>Herkese açıklık: </a:t>
            </a:r>
            <a:r>
              <a:rPr lang="tr-TR" sz="1900" dirty="0">
                <a:solidFill>
                  <a:srgbClr val="FF0000"/>
                </a:solidFill>
                <a:latin typeface="Arial Black" panose="020B0A04020102020204" pitchFamily="34" charset="0"/>
              </a:rPr>
              <a:t>Herkesin yararlanabileceği</a:t>
            </a:r>
            <a:r>
              <a:rPr lang="tr-TR" sz="1900" dirty="0">
                <a:latin typeface="Arial Black" panose="020B0A04020102020204" pitchFamily="34" charset="0"/>
              </a:rPr>
              <a:t> biçimde yürütülür ve özel eğitim gerektiren bireyler için özel önlemler alınır</a:t>
            </a:r>
            <a:r>
              <a:rPr lang="tr-TR" sz="19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1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2- </a:t>
            </a:r>
            <a:r>
              <a:rPr lang="tr-TR" sz="1900" dirty="0">
                <a:latin typeface="Arial Black" panose="020B0A04020102020204" pitchFamily="34" charset="0"/>
              </a:rPr>
              <a:t> </a:t>
            </a:r>
            <a:r>
              <a:rPr lang="tr-TR" sz="1900" dirty="0">
                <a:solidFill>
                  <a:schemeClr val="accent5"/>
                </a:solidFill>
                <a:latin typeface="Arial Black" panose="020B0A04020102020204" pitchFamily="34" charset="0"/>
              </a:rPr>
              <a:t>İhtiyaca uygunluk: </a:t>
            </a:r>
            <a:r>
              <a:rPr lang="tr-TR" sz="1900" dirty="0">
                <a:solidFill>
                  <a:srgbClr val="FF0000"/>
                </a:solidFill>
                <a:latin typeface="Arial Black" panose="020B0A04020102020204" pitchFamily="34" charset="0"/>
              </a:rPr>
              <a:t>Bireysel ve toplumsal ihtiyaçlara </a:t>
            </a:r>
            <a:r>
              <a:rPr lang="tr-TR" sz="1900" dirty="0">
                <a:latin typeface="Arial Black" panose="020B0A04020102020204" pitchFamily="34" charset="0"/>
              </a:rPr>
              <a:t>uygun olarak gerçekleştirilir</a:t>
            </a:r>
            <a:r>
              <a:rPr lang="tr-TR" sz="19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endParaRPr lang="tr-TR" sz="1900" dirty="0">
              <a:latin typeface="Arial Black" panose="020B0A04020102020204" pitchFamily="34" charset="0"/>
            </a:endParaRPr>
          </a:p>
        </p:txBody>
      </p:sp>
      <p:sp>
        <p:nvSpPr>
          <p:cNvPr id="5" name="4-Nokta Yıldız 4"/>
          <p:cNvSpPr/>
          <p:nvPr/>
        </p:nvSpPr>
        <p:spPr>
          <a:xfrm>
            <a:off x="838200" y="2818679"/>
            <a:ext cx="332509" cy="33250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  <p:pic>
        <p:nvPicPr>
          <p:cNvPr id="614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47" y="4853852"/>
            <a:ext cx="3347312" cy="20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3- </a:t>
            </a:r>
            <a:r>
              <a:rPr lang="tr-TR" dirty="0" smtClean="0">
                <a:latin typeface="Arial Black" panose="020B0A04020102020204" pitchFamily="34" charset="0"/>
              </a:rPr>
              <a:t> 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Süreklilik: </a:t>
            </a:r>
            <a:r>
              <a:rPr lang="tr-TR" dirty="0">
                <a:latin typeface="Arial Black" panose="020B0A04020102020204" pitchFamily="34" charset="0"/>
              </a:rPr>
              <a:t>Bireylerin 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hayat boyu </a:t>
            </a:r>
            <a:r>
              <a:rPr lang="tr-TR" dirty="0">
                <a:latin typeface="Arial Black" panose="020B0A04020102020204" pitchFamily="34" charset="0"/>
              </a:rPr>
              <a:t>yararlanabilecekleri biçimde düzenlenir.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4- </a:t>
            </a:r>
            <a:r>
              <a:rPr lang="tr-TR" dirty="0">
                <a:latin typeface="Arial Black" panose="020B0A04020102020204" pitchFamily="34" charset="0"/>
              </a:rPr>
              <a:t> 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Bilimsellik: </a:t>
            </a:r>
            <a:r>
              <a:rPr lang="tr-TR" dirty="0">
                <a:latin typeface="Arial Black" panose="020B0A04020102020204" pitchFamily="34" charset="0"/>
              </a:rPr>
              <a:t>Her derece ve türdeki program ve uygulamalar, 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bilimsel araştırmalara </a:t>
            </a:r>
            <a:r>
              <a:rPr lang="tr-TR" dirty="0">
                <a:latin typeface="Arial Black" panose="020B0A04020102020204" pitchFamily="34" charset="0"/>
              </a:rPr>
              <a:t>dayalı olarak 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sürekli geliştirilir ve yenilenir.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5-</a:t>
            </a:r>
            <a:r>
              <a:rPr lang="tr-TR" dirty="0">
                <a:latin typeface="Arial Black" panose="020B0A04020102020204" pitchFamily="34" charset="0"/>
              </a:rPr>
              <a:t>   </a:t>
            </a:r>
            <a:r>
              <a:rPr lang="tr-TR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Planlılık</a:t>
            </a:r>
            <a:r>
              <a:rPr lang="tr-TR" dirty="0">
                <a:solidFill>
                  <a:schemeClr val="accent5"/>
                </a:solidFill>
                <a:latin typeface="Arial Black" panose="020B0A04020102020204" pitchFamily="34" charset="0"/>
              </a:rPr>
              <a:t>: </a:t>
            </a:r>
            <a:r>
              <a:rPr lang="tr-TR" dirty="0">
                <a:latin typeface="Arial Black" panose="020B0A04020102020204" pitchFamily="34" charset="0"/>
              </a:rPr>
              <a:t>Kalkınma planları hedeflerine uygun şekilde; eğitim-öğretim, üretim, insan gücü, istihdam ilişkileri dikkate alınarak üretkenliğe ağırlık verilecek biçimde </a:t>
            </a:r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planlanır.</a:t>
            </a:r>
          </a:p>
          <a:p>
            <a:endParaRPr lang="tr-TR" dirty="0"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  <p:pic>
        <p:nvPicPr>
          <p:cNvPr id="8194" name="Picture 2" descr="hayat boyu bilimsell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61" y="5582861"/>
            <a:ext cx="1225839" cy="11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7364" y="1474470"/>
            <a:ext cx="7626927" cy="52692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Yenilik ve gelişmeye açıklık: </a:t>
            </a:r>
            <a:r>
              <a:rPr lang="tr-TR" sz="2000" dirty="0">
                <a:latin typeface="Arial Black" panose="020B0A04020102020204" pitchFamily="34" charset="0"/>
              </a:rPr>
              <a:t>Programlar; öğrenme ve öğretme yöntemleri ile ders araç-gereç, bilimsel ve teknolojik gelişmelere, ç</a:t>
            </a: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evrenin ve ülkenin ihtiyaçlarına</a:t>
            </a:r>
            <a:r>
              <a:rPr lang="tr-TR" sz="2000" dirty="0">
                <a:latin typeface="Arial Black" panose="020B0A04020102020204" pitchFamily="34" charset="0"/>
              </a:rPr>
              <a:t> göre </a:t>
            </a: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sürekli geliştirilir</a:t>
            </a: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Gönüllülük: </a:t>
            </a:r>
            <a:r>
              <a:rPr lang="tr-TR" sz="2000" dirty="0">
                <a:latin typeface="Arial Black" panose="020B0A04020102020204" pitchFamily="34" charset="0"/>
              </a:rPr>
              <a:t>Bireyin ve toplumun çalışmalara </a:t>
            </a: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isteyerek katılımları </a:t>
            </a:r>
            <a:r>
              <a:rPr lang="tr-TR" sz="2000" dirty="0">
                <a:latin typeface="Arial Black" panose="020B0A04020102020204" pitchFamily="34" charset="0"/>
              </a:rPr>
              <a:t>esas alınır. Sivil toplum kuruluşlarının yaygın eğitim etkinliklerine katılımlarının desteklenmesi ve özendirilmesi, yetki ve sorumluluklarının paylaşılması, </a:t>
            </a: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merkez ile ailenin iş birliği, kulüpler, gönüllü çalışma grupları ve benzeri oluşumlara </a:t>
            </a:r>
            <a:r>
              <a:rPr lang="tr-TR" sz="2000" dirty="0">
                <a:latin typeface="Arial Black" panose="020B0A04020102020204" pitchFamily="34" charset="0"/>
              </a:rPr>
              <a:t>çalışma imkânı verilir</a:t>
            </a:r>
            <a:r>
              <a:rPr lang="tr-TR" sz="2000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8-</a:t>
            </a:r>
            <a:r>
              <a:rPr lang="tr-TR" sz="2000" dirty="0" smtClean="0">
                <a:latin typeface="Arial Black" panose="020B0A04020102020204" pitchFamily="34" charset="0"/>
              </a:rPr>
              <a:t> </a:t>
            </a:r>
            <a:r>
              <a:rPr lang="tr-TR" sz="2000" dirty="0">
                <a:latin typeface="Arial Black" panose="020B0A04020102020204" pitchFamily="34" charset="0"/>
              </a:rPr>
              <a:t> </a:t>
            </a:r>
            <a:r>
              <a:rPr lang="tr-TR" sz="2000" dirty="0">
                <a:solidFill>
                  <a:schemeClr val="accent5"/>
                </a:solidFill>
                <a:latin typeface="Arial Black" panose="020B0A04020102020204" pitchFamily="34" charset="0"/>
              </a:rPr>
              <a:t>Malî destek: </a:t>
            </a:r>
            <a:r>
              <a:rPr lang="tr-TR" sz="2000" dirty="0">
                <a:latin typeface="Arial Black" panose="020B0A04020102020204" pitchFamily="34" charset="0"/>
              </a:rPr>
              <a:t>Döner sermaye kapsamı dışındaki </a:t>
            </a: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kurs ve etkinlikler </a:t>
            </a:r>
            <a:r>
              <a:rPr lang="tr-TR" sz="2000" dirty="0">
                <a:latin typeface="Arial Black" panose="020B0A04020102020204" pitchFamily="34" charset="0"/>
              </a:rPr>
              <a:t>ücretsizdir. Gerçek ve tüzel kişiler, etkinliklere </a:t>
            </a: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gönüllü olmak şartıyla aynî ve nakdî </a:t>
            </a:r>
            <a:r>
              <a:rPr lang="tr-TR" sz="2000" dirty="0">
                <a:latin typeface="Arial Black" panose="020B0A04020102020204" pitchFamily="34" charset="0"/>
              </a:rPr>
              <a:t>katkıda bulunabilirler. Aynî katkılar tamamıyla </a:t>
            </a:r>
            <a:r>
              <a:rPr lang="tr-T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bağış şeklinde</a:t>
            </a:r>
            <a:r>
              <a:rPr lang="tr-TR" sz="2000" dirty="0">
                <a:latin typeface="Arial Black" panose="020B0A04020102020204" pitchFamily="34" charset="0"/>
              </a:rPr>
              <a:t> olabileceği gibi karşılıksız olarak belli bir etkinlik dönemi içinde kullanım şeklinde de olabilir</a:t>
            </a:r>
            <a:r>
              <a:rPr lang="tr-TR" sz="2000" dirty="0" smtClean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44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991" y="2459596"/>
            <a:ext cx="3736398" cy="28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558</Words>
  <Application>Microsoft Office PowerPoint</Application>
  <PresentationFormat>Geniş ekran</PresentationFormat>
  <Paragraphs>68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Teması</vt:lpstr>
      <vt:lpstr>PowerPoint Sunusu</vt:lpstr>
      <vt:lpstr>Yaygın Eğitimin Amaç ve İşlevleri</vt:lpstr>
      <vt:lpstr>PowerPoint Sunusu</vt:lpstr>
      <vt:lpstr>PowerPoint Sunusu</vt:lpstr>
      <vt:lpstr>PowerPoint Sunusu</vt:lpstr>
      <vt:lpstr>PowerPoint Sunusu</vt:lpstr>
      <vt:lpstr>    Yaygın Eğitimin İlkeleri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Rahmi HATIPOGLU</dc:creator>
  <cp:lastModifiedBy>ÖMER ALİ OSMANOĞLU</cp:lastModifiedBy>
  <cp:revision>27</cp:revision>
  <dcterms:created xsi:type="dcterms:W3CDTF">2017-09-21T12:19:48Z</dcterms:created>
  <dcterms:modified xsi:type="dcterms:W3CDTF">2019-10-02T12:31:25Z</dcterms:modified>
</cp:coreProperties>
</file>