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>
  <p:sldMasterIdLst>
    <p:sldMasterId id="2147483648" r:id="rId1"/>
    <p:sldMasterId id="2147483670" r:id="rId2"/>
  </p:sldMasterIdLst>
  <p:notesMasterIdLst>
    <p:notesMasterId r:id="rId49"/>
  </p:notesMasterIdLst>
  <p:handoutMasterIdLst>
    <p:handoutMasterId r:id="rId50"/>
  </p:handoutMasterIdLst>
  <p:sldIdLst>
    <p:sldId id="257" r:id="rId3"/>
    <p:sldId id="304" r:id="rId4"/>
    <p:sldId id="305" r:id="rId5"/>
    <p:sldId id="273" r:id="rId6"/>
    <p:sldId id="275" r:id="rId7"/>
    <p:sldId id="339" r:id="rId8"/>
    <p:sldId id="277" r:id="rId9"/>
    <p:sldId id="337" r:id="rId10"/>
    <p:sldId id="340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58" r:id="rId21"/>
    <p:sldId id="290" r:id="rId22"/>
    <p:sldId id="292" r:id="rId23"/>
    <p:sldId id="334" r:id="rId24"/>
    <p:sldId id="279" r:id="rId25"/>
    <p:sldId id="294" r:id="rId26"/>
    <p:sldId id="296" r:id="rId27"/>
    <p:sldId id="298" r:id="rId28"/>
    <p:sldId id="318" r:id="rId29"/>
    <p:sldId id="319" r:id="rId30"/>
    <p:sldId id="320" r:id="rId31"/>
    <p:sldId id="322" r:id="rId32"/>
    <p:sldId id="301" r:id="rId33"/>
    <p:sldId id="308" r:id="rId34"/>
    <p:sldId id="309" r:id="rId35"/>
    <p:sldId id="341" r:id="rId36"/>
    <p:sldId id="312" r:id="rId37"/>
    <p:sldId id="314" r:id="rId38"/>
    <p:sldId id="317" r:id="rId39"/>
    <p:sldId id="307" r:id="rId40"/>
    <p:sldId id="321" r:id="rId41"/>
    <p:sldId id="323" r:id="rId42"/>
    <p:sldId id="324" r:id="rId43"/>
    <p:sldId id="326" r:id="rId44"/>
    <p:sldId id="329" r:id="rId45"/>
    <p:sldId id="330" r:id="rId46"/>
    <p:sldId id="336" r:id="rId47"/>
    <p:sldId id="332" r:id="rId48"/>
  </p:sldIdLst>
  <p:sldSz cx="9144000" cy="6858000" type="screen4x3"/>
  <p:notesSz cx="6858000" cy="9144000"/>
  <p:defaultTextStyle>
    <a:lvl1pPr marL="0" algn="l" rtl="0" latinLnBrk="0">
      <a:defRPr lang="tr-T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tr-T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tr-T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tr-T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tr-T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tr-T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tr-T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tr-T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tr-T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E3C"/>
    <a:srgbClr val="FFFFFF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387882-B631-470E-AF3A-3095D0EC0DD5}" v="272" dt="2020-09-14T21:04:10.2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2" autoAdjust="0"/>
    <p:restoredTop sz="93969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55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svg"/><Relationship Id="rId1" Type="http://schemas.openxmlformats.org/officeDocument/2006/relationships/image" Target="../media/image22.png"/><Relationship Id="rId6" Type="http://schemas.openxmlformats.org/officeDocument/2006/relationships/image" Target="../media/image32.svg"/><Relationship Id="rId5" Type="http://schemas.openxmlformats.org/officeDocument/2006/relationships/image" Target="../media/image24.png"/><Relationship Id="rId4" Type="http://schemas.openxmlformats.org/officeDocument/2006/relationships/image" Target="../media/image30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5.svg"/><Relationship Id="rId1" Type="http://schemas.openxmlformats.org/officeDocument/2006/relationships/image" Target="../media/image26.png"/><Relationship Id="rId6" Type="http://schemas.openxmlformats.org/officeDocument/2006/relationships/image" Target="../media/image39.svg"/><Relationship Id="rId5" Type="http://schemas.openxmlformats.org/officeDocument/2006/relationships/image" Target="../media/image28.png"/><Relationship Id="rId4" Type="http://schemas.openxmlformats.org/officeDocument/2006/relationships/image" Target="../media/image3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svg"/><Relationship Id="rId1" Type="http://schemas.openxmlformats.org/officeDocument/2006/relationships/image" Target="../media/image22.png"/><Relationship Id="rId6" Type="http://schemas.openxmlformats.org/officeDocument/2006/relationships/image" Target="../media/image32.svg"/><Relationship Id="rId5" Type="http://schemas.openxmlformats.org/officeDocument/2006/relationships/image" Target="../media/image24.png"/><Relationship Id="rId4" Type="http://schemas.openxmlformats.org/officeDocument/2006/relationships/image" Target="../media/image30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5.svg"/><Relationship Id="rId1" Type="http://schemas.openxmlformats.org/officeDocument/2006/relationships/image" Target="../media/image26.png"/><Relationship Id="rId6" Type="http://schemas.openxmlformats.org/officeDocument/2006/relationships/image" Target="../media/image39.svg"/><Relationship Id="rId5" Type="http://schemas.openxmlformats.org/officeDocument/2006/relationships/image" Target="../media/image28.png"/><Relationship Id="rId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6DF3BA-8848-4B6B-A270-77EB5810720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8D9561B-DE98-485F-BECE-7AB919861C7D}">
      <dgm:prSet/>
      <dgm:spPr/>
      <dgm:t>
        <a:bodyPr/>
        <a:lstStyle/>
        <a:p>
          <a:r>
            <a:rPr lang="tr-TR" b="1"/>
            <a:t>Yetişkin Kimdir?</a:t>
          </a:r>
          <a:endParaRPr lang="en-US"/>
        </a:p>
      </dgm:t>
    </dgm:pt>
    <dgm:pt modelId="{A2307A37-0F66-4641-80DD-4835508E5BE4}" type="parTrans" cxnId="{DAED0B12-2C0B-4DC1-890B-832B74002EDE}">
      <dgm:prSet/>
      <dgm:spPr/>
      <dgm:t>
        <a:bodyPr/>
        <a:lstStyle/>
        <a:p>
          <a:endParaRPr lang="en-US"/>
        </a:p>
      </dgm:t>
    </dgm:pt>
    <dgm:pt modelId="{D43CC95C-B3E3-4AE2-86B7-E8997D50BDE6}" type="sibTrans" cxnId="{DAED0B12-2C0B-4DC1-890B-832B74002EDE}">
      <dgm:prSet/>
      <dgm:spPr/>
      <dgm:t>
        <a:bodyPr/>
        <a:lstStyle/>
        <a:p>
          <a:endParaRPr lang="en-US"/>
        </a:p>
      </dgm:t>
    </dgm:pt>
    <dgm:pt modelId="{8CE2C6FC-0D58-4676-B94F-C6CCC688372E}">
      <dgm:prSet/>
      <dgm:spPr/>
      <dgm:t>
        <a:bodyPr/>
        <a:lstStyle/>
        <a:p>
          <a:r>
            <a:rPr lang="tr-TR" b="1" dirty="0"/>
            <a:t>Yetişkin Eğitimi Nedir?</a:t>
          </a:r>
          <a:endParaRPr lang="en-US" dirty="0"/>
        </a:p>
      </dgm:t>
    </dgm:pt>
    <dgm:pt modelId="{BE2A16FF-FC25-4914-B8B0-94CDAA2C8339}" type="parTrans" cxnId="{94E0808E-2736-49AC-BABC-4F001158FFA7}">
      <dgm:prSet/>
      <dgm:spPr/>
      <dgm:t>
        <a:bodyPr/>
        <a:lstStyle/>
        <a:p>
          <a:endParaRPr lang="en-US"/>
        </a:p>
      </dgm:t>
    </dgm:pt>
    <dgm:pt modelId="{D09E722E-59F7-42B7-B14C-DB1C060C2697}" type="sibTrans" cxnId="{94E0808E-2736-49AC-BABC-4F001158FFA7}">
      <dgm:prSet/>
      <dgm:spPr/>
      <dgm:t>
        <a:bodyPr/>
        <a:lstStyle/>
        <a:p>
          <a:endParaRPr lang="en-US"/>
        </a:p>
      </dgm:t>
    </dgm:pt>
    <dgm:pt modelId="{D46DA35E-94F7-4992-B9E0-E68E458A8250}">
      <dgm:prSet/>
      <dgm:spPr/>
      <dgm:t>
        <a:bodyPr/>
        <a:lstStyle/>
        <a:p>
          <a:r>
            <a:rPr lang="tr-TR" b="1" dirty="0"/>
            <a:t>Yetişkin Eğitiminin Temel İlkeleri (</a:t>
          </a:r>
          <a:r>
            <a:rPr lang="tr-TR" b="1" dirty="0" err="1"/>
            <a:t>Andragoji</a:t>
          </a:r>
          <a:r>
            <a:rPr lang="tr-TR" b="1" dirty="0"/>
            <a:t>)</a:t>
          </a:r>
          <a:endParaRPr lang="en-US" dirty="0"/>
        </a:p>
      </dgm:t>
    </dgm:pt>
    <dgm:pt modelId="{29A1E831-CB37-4D74-98E5-1B5FE2ADE867}" type="parTrans" cxnId="{9B62424E-8F55-45CB-B219-F0A256C8B428}">
      <dgm:prSet/>
      <dgm:spPr/>
      <dgm:t>
        <a:bodyPr/>
        <a:lstStyle/>
        <a:p>
          <a:endParaRPr lang="en-US"/>
        </a:p>
      </dgm:t>
    </dgm:pt>
    <dgm:pt modelId="{41465926-17FC-4428-827A-B29F6603CAC6}" type="sibTrans" cxnId="{9B62424E-8F55-45CB-B219-F0A256C8B428}">
      <dgm:prSet/>
      <dgm:spPr/>
      <dgm:t>
        <a:bodyPr/>
        <a:lstStyle/>
        <a:p>
          <a:endParaRPr lang="en-US"/>
        </a:p>
      </dgm:t>
    </dgm:pt>
    <dgm:pt modelId="{34686663-7279-4F6F-A871-0E457791B638}">
      <dgm:prSet/>
      <dgm:spPr/>
      <dgm:t>
        <a:bodyPr/>
        <a:lstStyle/>
        <a:p>
          <a:r>
            <a:rPr lang="tr-TR" b="1" dirty="0"/>
            <a:t>Yetişkinlerde Öğrenme</a:t>
          </a:r>
          <a:endParaRPr lang="en-US" dirty="0"/>
        </a:p>
      </dgm:t>
    </dgm:pt>
    <dgm:pt modelId="{955C54D6-3AB3-4110-86D5-907BF94AE001}" type="parTrans" cxnId="{3DCFDBE9-3750-40A1-A438-FBCC8A14BB05}">
      <dgm:prSet/>
      <dgm:spPr/>
      <dgm:t>
        <a:bodyPr/>
        <a:lstStyle/>
        <a:p>
          <a:endParaRPr lang="en-US"/>
        </a:p>
      </dgm:t>
    </dgm:pt>
    <dgm:pt modelId="{B35ADA64-DE24-44C3-B509-EE3C860B6D3D}" type="sibTrans" cxnId="{3DCFDBE9-3750-40A1-A438-FBCC8A14BB05}">
      <dgm:prSet/>
      <dgm:spPr/>
      <dgm:t>
        <a:bodyPr/>
        <a:lstStyle/>
        <a:p>
          <a:endParaRPr lang="en-US"/>
        </a:p>
      </dgm:t>
    </dgm:pt>
    <dgm:pt modelId="{94F3F9F7-A94A-4CC1-9451-91C4798C7A4A}">
      <dgm:prSet/>
      <dgm:spPr/>
      <dgm:t>
        <a:bodyPr/>
        <a:lstStyle/>
        <a:p>
          <a:r>
            <a:rPr lang="tr-TR" b="1" dirty="0"/>
            <a:t>Yetişkinlerin Öğrenme Özellikleri</a:t>
          </a:r>
          <a:endParaRPr lang="en-US" dirty="0"/>
        </a:p>
      </dgm:t>
    </dgm:pt>
    <dgm:pt modelId="{04261F98-1893-4F1E-B7A4-0B757E9B6EDC}" type="parTrans" cxnId="{44E76837-0390-4F9F-B8D5-7F5758CE5C40}">
      <dgm:prSet/>
      <dgm:spPr/>
      <dgm:t>
        <a:bodyPr/>
        <a:lstStyle/>
        <a:p>
          <a:endParaRPr lang="en-US"/>
        </a:p>
      </dgm:t>
    </dgm:pt>
    <dgm:pt modelId="{600527BB-B5E0-43AD-8B69-F9EBFEA66CD0}" type="sibTrans" cxnId="{44E76837-0390-4F9F-B8D5-7F5758CE5C40}">
      <dgm:prSet/>
      <dgm:spPr/>
      <dgm:t>
        <a:bodyPr/>
        <a:lstStyle/>
        <a:p>
          <a:endParaRPr lang="en-US"/>
        </a:p>
      </dgm:t>
    </dgm:pt>
    <dgm:pt modelId="{C460C38E-7DFE-4DD8-8D02-F05F8AF3CFE2}">
      <dgm:prSet/>
      <dgm:spPr/>
      <dgm:t>
        <a:bodyPr/>
        <a:lstStyle/>
        <a:p>
          <a:r>
            <a:rPr lang="tr-TR" b="1" dirty="0"/>
            <a:t>Yetişkinlerin Etkili Öğrenme Yolları</a:t>
          </a:r>
          <a:endParaRPr lang="en-US" dirty="0"/>
        </a:p>
      </dgm:t>
    </dgm:pt>
    <dgm:pt modelId="{6FDC1EA8-F8BC-4B86-B2BB-4A1E1833698A}" type="parTrans" cxnId="{5C56BD47-4132-49F0-BC24-7057AD164953}">
      <dgm:prSet/>
      <dgm:spPr/>
      <dgm:t>
        <a:bodyPr/>
        <a:lstStyle/>
        <a:p>
          <a:endParaRPr lang="en-US"/>
        </a:p>
      </dgm:t>
    </dgm:pt>
    <dgm:pt modelId="{E5B44D9A-252F-4D1B-B940-F6956812685D}" type="sibTrans" cxnId="{5C56BD47-4132-49F0-BC24-7057AD164953}">
      <dgm:prSet/>
      <dgm:spPr/>
      <dgm:t>
        <a:bodyPr/>
        <a:lstStyle/>
        <a:p>
          <a:endParaRPr lang="en-US"/>
        </a:p>
      </dgm:t>
    </dgm:pt>
    <dgm:pt modelId="{EE140935-4960-47FC-AD63-0DBBD5BC7AD9}" type="pres">
      <dgm:prSet presAssocID="{976DF3BA-8848-4B6B-A270-77EB581072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187CF6A-9C6F-45FC-813D-B0C5D254D11D}" type="pres">
      <dgm:prSet presAssocID="{D8D9561B-DE98-485F-BECE-7AB919861C7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F65954E-7884-4300-9EC5-86B747583171}" type="pres">
      <dgm:prSet presAssocID="{D43CC95C-B3E3-4AE2-86B7-E8997D50BDE6}" presName="spacer" presStyleCnt="0"/>
      <dgm:spPr/>
    </dgm:pt>
    <dgm:pt modelId="{E0DDD4F0-C57F-4F96-A8A5-0FF459C629D3}" type="pres">
      <dgm:prSet presAssocID="{8CE2C6FC-0D58-4676-B94F-C6CCC688372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153046-F96C-4A85-829A-1A2C41D40B6B}" type="pres">
      <dgm:prSet presAssocID="{D09E722E-59F7-42B7-B14C-DB1C060C2697}" presName="spacer" presStyleCnt="0"/>
      <dgm:spPr/>
    </dgm:pt>
    <dgm:pt modelId="{983ECFCD-224C-4DB2-ACE6-3080E4EDC8F2}" type="pres">
      <dgm:prSet presAssocID="{D46DA35E-94F7-4992-B9E0-E68E458A825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6ABAC7E-25CA-4AED-8A34-E5E77565ADCC}" type="pres">
      <dgm:prSet presAssocID="{41465926-17FC-4428-827A-B29F6603CAC6}" presName="spacer" presStyleCnt="0"/>
      <dgm:spPr/>
    </dgm:pt>
    <dgm:pt modelId="{E28DA2A3-2A3E-450A-8CB5-85541CFD340B}" type="pres">
      <dgm:prSet presAssocID="{34686663-7279-4F6F-A871-0E457791B63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1E14990-B27D-4F7E-8C31-207D8AB1EF23}" type="pres">
      <dgm:prSet presAssocID="{B35ADA64-DE24-44C3-B509-EE3C860B6D3D}" presName="spacer" presStyleCnt="0"/>
      <dgm:spPr/>
    </dgm:pt>
    <dgm:pt modelId="{105A5053-7F69-4BBF-A81A-DBB595A0BBF1}" type="pres">
      <dgm:prSet presAssocID="{94F3F9F7-A94A-4CC1-9451-91C4798C7A4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DEC82AE-AA98-43DA-92D1-5D3B3F2D4AF6}" type="pres">
      <dgm:prSet presAssocID="{600527BB-B5E0-43AD-8B69-F9EBFEA66CD0}" presName="spacer" presStyleCnt="0"/>
      <dgm:spPr/>
    </dgm:pt>
    <dgm:pt modelId="{0330D071-6DD7-41DC-9DE0-ACCE76B98125}" type="pres">
      <dgm:prSet presAssocID="{C460C38E-7DFE-4DD8-8D02-F05F8AF3CFE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9D301DB-0A46-4603-831F-637D7AE71CFC}" type="presOf" srcId="{D8D9561B-DE98-485F-BECE-7AB919861C7D}" destId="{D187CF6A-9C6F-45FC-813D-B0C5D254D11D}" srcOrd="0" destOrd="0" presId="urn:microsoft.com/office/officeart/2005/8/layout/vList2"/>
    <dgm:cxn modelId="{9B62424E-8F55-45CB-B219-F0A256C8B428}" srcId="{976DF3BA-8848-4B6B-A270-77EB5810720F}" destId="{D46DA35E-94F7-4992-B9E0-E68E458A8250}" srcOrd="2" destOrd="0" parTransId="{29A1E831-CB37-4D74-98E5-1B5FE2ADE867}" sibTransId="{41465926-17FC-4428-827A-B29F6603CAC6}"/>
    <dgm:cxn modelId="{A1D7995D-536E-47B7-9125-17AFE999E9A0}" type="presOf" srcId="{8CE2C6FC-0D58-4676-B94F-C6CCC688372E}" destId="{E0DDD4F0-C57F-4F96-A8A5-0FF459C629D3}" srcOrd="0" destOrd="0" presId="urn:microsoft.com/office/officeart/2005/8/layout/vList2"/>
    <dgm:cxn modelId="{3C2FB106-DBEB-4A3A-B76C-0F14E480A6BB}" type="presOf" srcId="{D46DA35E-94F7-4992-B9E0-E68E458A8250}" destId="{983ECFCD-224C-4DB2-ACE6-3080E4EDC8F2}" srcOrd="0" destOrd="0" presId="urn:microsoft.com/office/officeart/2005/8/layout/vList2"/>
    <dgm:cxn modelId="{3DCFDBE9-3750-40A1-A438-FBCC8A14BB05}" srcId="{976DF3BA-8848-4B6B-A270-77EB5810720F}" destId="{34686663-7279-4F6F-A871-0E457791B638}" srcOrd="3" destOrd="0" parTransId="{955C54D6-3AB3-4110-86D5-907BF94AE001}" sibTransId="{B35ADA64-DE24-44C3-B509-EE3C860B6D3D}"/>
    <dgm:cxn modelId="{44E76837-0390-4F9F-B8D5-7F5758CE5C40}" srcId="{976DF3BA-8848-4B6B-A270-77EB5810720F}" destId="{94F3F9F7-A94A-4CC1-9451-91C4798C7A4A}" srcOrd="4" destOrd="0" parTransId="{04261F98-1893-4F1E-B7A4-0B757E9B6EDC}" sibTransId="{600527BB-B5E0-43AD-8B69-F9EBFEA66CD0}"/>
    <dgm:cxn modelId="{9E57CE0B-395C-41A3-A5B8-340BB072E339}" type="presOf" srcId="{C460C38E-7DFE-4DD8-8D02-F05F8AF3CFE2}" destId="{0330D071-6DD7-41DC-9DE0-ACCE76B98125}" srcOrd="0" destOrd="0" presId="urn:microsoft.com/office/officeart/2005/8/layout/vList2"/>
    <dgm:cxn modelId="{DAED0B12-2C0B-4DC1-890B-832B74002EDE}" srcId="{976DF3BA-8848-4B6B-A270-77EB5810720F}" destId="{D8D9561B-DE98-485F-BECE-7AB919861C7D}" srcOrd="0" destOrd="0" parTransId="{A2307A37-0F66-4641-80DD-4835508E5BE4}" sibTransId="{D43CC95C-B3E3-4AE2-86B7-E8997D50BDE6}"/>
    <dgm:cxn modelId="{92A44470-14CF-4261-8E41-983703FFC3F9}" type="presOf" srcId="{976DF3BA-8848-4B6B-A270-77EB5810720F}" destId="{EE140935-4960-47FC-AD63-0DBBD5BC7AD9}" srcOrd="0" destOrd="0" presId="urn:microsoft.com/office/officeart/2005/8/layout/vList2"/>
    <dgm:cxn modelId="{94E0808E-2736-49AC-BABC-4F001158FFA7}" srcId="{976DF3BA-8848-4B6B-A270-77EB5810720F}" destId="{8CE2C6FC-0D58-4676-B94F-C6CCC688372E}" srcOrd="1" destOrd="0" parTransId="{BE2A16FF-FC25-4914-B8B0-94CDAA2C8339}" sibTransId="{D09E722E-59F7-42B7-B14C-DB1C060C2697}"/>
    <dgm:cxn modelId="{B5967F3B-4B7A-4C19-9316-824948651907}" type="presOf" srcId="{94F3F9F7-A94A-4CC1-9451-91C4798C7A4A}" destId="{105A5053-7F69-4BBF-A81A-DBB595A0BBF1}" srcOrd="0" destOrd="0" presId="urn:microsoft.com/office/officeart/2005/8/layout/vList2"/>
    <dgm:cxn modelId="{5C56BD47-4132-49F0-BC24-7057AD164953}" srcId="{976DF3BA-8848-4B6B-A270-77EB5810720F}" destId="{C460C38E-7DFE-4DD8-8D02-F05F8AF3CFE2}" srcOrd="5" destOrd="0" parTransId="{6FDC1EA8-F8BC-4B86-B2BB-4A1E1833698A}" sibTransId="{E5B44D9A-252F-4D1B-B940-F6956812685D}"/>
    <dgm:cxn modelId="{64AA628C-AE26-45D2-8432-2073F394781C}" type="presOf" srcId="{34686663-7279-4F6F-A871-0E457791B638}" destId="{E28DA2A3-2A3E-450A-8CB5-85541CFD340B}" srcOrd="0" destOrd="0" presId="urn:microsoft.com/office/officeart/2005/8/layout/vList2"/>
    <dgm:cxn modelId="{7212AA07-EADF-4E8F-A8AB-7F478239DB1A}" type="presParOf" srcId="{EE140935-4960-47FC-AD63-0DBBD5BC7AD9}" destId="{D187CF6A-9C6F-45FC-813D-B0C5D254D11D}" srcOrd="0" destOrd="0" presId="urn:microsoft.com/office/officeart/2005/8/layout/vList2"/>
    <dgm:cxn modelId="{AA9A27A2-50C4-4D79-B52A-D7ED101AF58A}" type="presParOf" srcId="{EE140935-4960-47FC-AD63-0DBBD5BC7AD9}" destId="{0F65954E-7884-4300-9EC5-86B747583171}" srcOrd="1" destOrd="0" presId="urn:microsoft.com/office/officeart/2005/8/layout/vList2"/>
    <dgm:cxn modelId="{57D402AE-0946-4EAF-909B-5058C3C72404}" type="presParOf" srcId="{EE140935-4960-47FC-AD63-0DBBD5BC7AD9}" destId="{E0DDD4F0-C57F-4F96-A8A5-0FF459C629D3}" srcOrd="2" destOrd="0" presId="urn:microsoft.com/office/officeart/2005/8/layout/vList2"/>
    <dgm:cxn modelId="{1231394E-656B-4D3A-A240-B0DE3A53E5A8}" type="presParOf" srcId="{EE140935-4960-47FC-AD63-0DBBD5BC7AD9}" destId="{6B153046-F96C-4A85-829A-1A2C41D40B6B}" srcOrd="3" destOrd="0" presId="urn:microsoft.com/office/officeart/2005/8/layout/vList2"/>
    <dgm:cxn modelId="{ACE7D2EF-8831-4FA5-A3AB-F95D13151BE9}" type="presParOf" srcId="{EE140935-4960-47FC-AD63-0DBBD5BC7AD9}" destId="{983ECFCD-224C-4DB2-ACE6-3080E4EDC8F2}" srcOrd="4" destOrd="0" presId="urn:microsoft.com/office/officeart/2005/8/layout/vList2"/>
    <dgm:cxn modelId="{41B083D4-C43E-4032-B4C6-1EC0D720ED8A}" type="presParOf" srcId="{EE140935-4960-47FC-AD63-0DBBD5BC7AD9}" destId="{C6ABAC7E-25CA-4AED-8A34-E5E77565ADCC}" srcOrd="5" destOrd="0" presId="urn:microsoft.com/office/officeart/2005/8/layout/vList2"/>
    <dgm:cxn modelId="{E8A3B2D3-7061-4466-99B2-0F30BC3779F4}" type="presParOf" srcId="{EE140935-4960-47FC-AD63-0DBBD5BC7AD9}" destId="{E28DA2A3-2A3E-450A-8CB5-85541CFD340B}" srcOrd="6" destOrd="0" presId="urn:microsoft.com/office/officeart/2005/8/layout/vList2"/>
    <dgm:cxn modelId="{A0040874-8370-4BC0-BAF0-067A2B7F131E}" type="presParOf" srcId="{EE140935-4960-47FC-AD63-0DBBD5BC7AD9}" destId="{41E14990-B27D-4F7E-8C31-207D8AB1EF23}" srcOrd="7" destOrd="0" presId="urn:microsoft.com/office/officeart/2005/8/layout/vList2"/>
    <dgm:cxn modelId="{12AE22F0-75A3-480D-9A25-56AFBDF6FDC1}" type="presParOf" srcId="{EE140935-4960-47FC-AD63-0DBBD5BC7AD9}" destId="{105A5053-7F69-4BBF-A81A-DBB595A0BBF1}" srcOrd="8" destOrd="0" presId="urn:microsoft.com/office/officeart/2005/8/layout/vList2"/>
    <dgm:cxn modelId="{1CF1708D-A369-406D-BA92-CA982A39273D}" type="presParOf" srcId="{EE140935-4960-47FC-AD63-0DBBD5BC7AD9}" destId="{6DEC82AE-AA98-43DA-92D1-5D3B3F2D4AF6}" srcOrd="9" destOrd="0" presId="urn:microsoft.com/office/officeart/2005/8/layout/vList2"/>
    <dgm:cxn modelId="{94327E07-2984-438A-88EC-82270C6509D8}" type="presParOf" srcId="{EE140935-4960-47FC-AD63-0DBBD5BC7AD9}" destId="{0330D071-6DD7-41DC-9DE0-ACCE76B9812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B26B29-DD89-46BC-B55A-1A26DED37F5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8A66F3D-EF26-420D-BA61-CA3AEE8097B0}">
      <dgm:prSet/>
      <dgm:spPr/>
      <dgm:t>
        <a:bodyPr/>
        <a:lstStyle/>
        <a:p>
          <a:r>
            <a:rPr lang="tr-TR" b="1" dirty="0"/>
            <a:t>Yetişkinlerin Eğitime Katılma/Öğrenme Engelleri </a:t>
          </a:r>
          <a:endParaRPr lang="en-US" b="1" dirty="0"/>
        </a:p>
      </dgm:t>
    </dgm:pt>
    <dgm:pt modelId="{58E980AA-09AD-4D96-9C56-347FEB55905C}" type="parTrans" cxnId="{BB0CCD59-B716-4366-B38A-738F149A2B4D}">
      <dgm:prSet/>
      <dgm:spPr/>
      <dgm:t>
        <a:bodyPr/>
        <a:lstStyle/>
        <a:p>
          <a:endParaRPr lang="en-US" b="1"/>
        </a:p>
      </dgm:t>
    </dgm:pt>
    <dgm:pt modelId="{44FA3673-5683-4024-A0A4-AE54B74BABE1}" type="sibTrans" cxnId="{BB0CCD59-B716-4366-B38A-738F149A2B4D}">
      <dgm:prSet/>
      <dgm:spPr/>
      <dgm:t>
        <a:bodyPr/>
        <a:lstStyle/>
        <a:p>
          <a:endParaRPr lang="en-US" b="1"/>
        </a:p>
      </dgm:t>
    </dgm:pt>
    <dgm:pt modelId="{02F53178-D7C7-4F1D-B497-786DFB7D8297}">
      <dgm:prSet/>
      <dgm:spPr/>
      <dgm:t>
        <a:bodyPr/>
        <a:lstStyle/>
        <a:p>
          <a:r>
            <a:rPr lang="tr-TR" b="1"/>
            <a:t>Yetişkin Eğitimcide Bulunması Gereken Nitelikler</a:t>
          </a:r>
          <a:endParaRPr lang="en-US" b="1"/>
        </a:p>
      </dgm:t>
    </dgm:pt>
    <dgm:pt modelId="{FE136ABF-791E-4145-9C08-34FA420E0DDA}" type="parTrans" cxnId="{5FCE377F-8BF1-4B36-A8E9-4167E5F2851B}">
      <dgm:prSet/>
      <dgm:spPr/>
      <dgm:t>
        <a:bodyPr/>
        <a:lstStyle/>
        <a:p>
          <a:endParaRPr lang="en-US" b="1"/>
        </a:p>
      </dgm:t>
    </dgm:pt>
    <dgm:pt modelId="{64D62C92-A9F3-424F-A2DE-9CC0CA74F684}" type="sibTrans" cxnId="{5FCE377F-8BF1-4B36-A8E9-4167E5F2851B}">
      <dgm:prSet/>
      <dgm:spPr/>
      <dgm:t>
        <a:bodyPr/>
        <a:lstStyle/>
        <a:p>
          <a:endParaRPr lang="en-US" b="1"/>
        </a:p>
      </dgm:t>
    </dgm:pt>
    <dgm:pt modelId="{683EB7E0-05F5-47E8-BF7C-37AEA81BD6DD}">
      <dgm:prSet/>
      <dgm:spPr/>
      <dgm:t>
        <a:bodyPr/>
        <a:lstStyle/>
        <a:p>
          <a:r>
            <a:rPr lang="tr-TR" b="1"/>
            <a:t>Eğitim Ortamlarında Yetişkinlerle İletişim</a:t>
          </a:r>
          <a:endParaRPr lang="en-US" b="1"/>
        </a:p>
      </dgm:t>
    </dgm:pt>
    <dgm:pt modelId="{2099F601-CD90-41B1-B135-72477BF9274F}" type="parTrans" cxnId="{B7060EB2-3A53-4BE7-9410-E926344929DF}">
      <dgm:prSet/>
      <dgm:spPr/>
      <dgm:t>
        <a:bodyPr/>
        <a:lstStyle/>
        <a:p>
          <a:endParaRPr lang="en-US" b="1"/>
        </a:p>
      </dgm:t>
    </dgm:pt>
    <dgm:pt modelId="{3DE3CD4F-59A6-480E-B685-486C85DFC4B9}" type="sibTrans" cxnId="{B7060EB2-3A53-4BE7-9410-E926344929DF}">
      <dgm:prSet/>
      <dgm:spPr/>
      <dgm:t>
        <a:bodyPr/>
        <a:lstStyle/>
        <a:p>
          <a:endParaRPr lang="en-US" b="1"/>
        </a:p>
      </dgm:t>
    </dgm:pt>
    <dgm:pt modelId="{EC4AC77C-2DCD-4909-9E19-803EF0675852}">
      <dgm:prSet/>
      <dgm:spPr/>
      <dgm:t>
        <a:bodyPr/>
        <a:lstStyle/>
        <a:p>
          <a:r>
            <a:rPr lang="tr-TR" b="1"/>
            <a:t>Yetişkin Eğitiminde Materyal Kullanımı </a:t>
          </a:r>
          <a:endParaRPr lang="en-US" b="1"/>
        </a:p>
      </dgm:t>
    </dgm:pt>
    <dgm:pt modelId="{73D7D167-1DF9-43A1-92CA-06B0272AB2EE}" type="parTrans" cxnId="{CCF1F059-7FB7-4BC2-BE14-DC90E4B13C32}">
      <dgm:prSet/>
      <dgm:spPr/>
      <dgm:t>
        <a:bodyPr/>
        <a:lstStyle/>
        <a:p>
          <a:endParaRPr lang="en-US" b="1"/>
        </a:p>
      </dgm:t>
    </dgm:pt>
    <dgm:pt modelId="{3EBE0E5E-1E34-4E22-87C6-6C14544A5C85}" type="sibTrans" cxnId="{CCF1F059-7FB7-4BC2-BE14-DC90E4B13C32}">
      <dgm:prSet/>
      <dgm:spPr/>
      <dgm:t>
        <a:bodyPr/>
        <a:lstStyle/>
        <a:p>
          <a:endParaRPr lang="en-US" b="1"/>
        </a:p>
      </dgm:t>
    </dgm:pt>
    <dgm:pt modelId="{124B7CF0-FDD0-49FD-971E-9EAB1BC3392E}" type="pres">
      <dgm:prSet presAssocID="{4EB26B29-DD89-46BC-B55A-1A26DED37F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858C70D-3DD6-420D-8ED0-4F68769452CF}" type="pres">
      <dgm:prSet presAssocID="{98A66F3D-EF26-420D-BA61-CA3AEE8097B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26A546D-F3D5-4EEA-AB92-C6198E8887BF}" type="pres">
      <dgm:prSet presAssocID="{44FA3673-5683-4024-A0A4-AE54B74BABE1}" presName="spacer" presStyleCnt="0"/>
      <dgm:spPr/>
    </dgm:pt>
    <dgm:pt modelId="{BCDF9065-B08E-45FF-8DA7-A68A553BF7C9}" type="pres">
      <dgm:prSet presAssocID="{02F53178-D7C7-4F1D-B497-786DFB7D829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0B24948-9015-46E8-9C4C-9797546583CF}" type="pres">
      <dgm:prSet presAssocID="{64D62C92-A9F3-424F-A2DE-9CC0CA74F684}" presName="spacer" presStyleCnt="0"/>
      <dgm:spPr/>
    </dgm:pt>
    <dgm:pt modelId="{C034A073-9708-4527-8506-7FE981F93698}" type="pres">
      <dgm:prSet presAssocID="{683EB7E0-05F5-47E8-BF7C-37AEA81BD6D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61E483-300B-4D87-8575-5C88763718D5}" type="pres">
      <dgm:prSet presAssocID="{3DE3CD4F-59A6-480E-B685-486C85DFC4B9}" presName="spacer" presStyleCnt="0"/>
      <dgm:spPr/>
    </dgm:pt>
    <dgm:pt modelId="{52C690DE-9C39-4CFC-BE1E-A05C542FFA77}" type="pres">
      <dgm:prSet presAssocID="{EC4AC77C-2DCD-4909-9E19-803EF067585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FCE377F-8BF1-4B36-A8E9-4167E5F2851B}" srcId="{4EB26B29-DD89-46BC-B55A-1A26DED37F5E}" destId="{02F53178-D7C7-4F1D-B497-786DFB7D8297}" srcOrd="1" destOrd="0" parTransId="{FE136ABF-791E-4145-9C08-34FA420E0DDA}" sibTransId="{64D62C92-A9F3-424F-A2DE-9CC0CA74F684}"/>
    <dgm:cxn modelId="{8867B481-5CBA-4112-9997-077ACF0A4B74}" type="presOf" srcId="{EC4AC77C-2DCD-4909-9E19-803EF0675852}" destId="{52C690DE-9C39-4CFC-BE1E-A05C542FFA77}" srcOrd="0" destOrd="0" presId="urn:microsoft.com/office/officeart/2005/8/layout/vList2"/>
    <dgm:cxn modelId="{BB0CCD59-B716-4366-B38A-738F149A2B4D}" srcId="{4EB26B29-DD89-46BC-B55A-1A26DED37F5E}" destId="{98A66F3D-EF26-420D-BA61-CA3AEE8097B0}" srcOrd="0" destOrd="0" parTransId="{58E980AA-09AD-4D96-9C56-347FEB55905C}" sibTransId="{44FA3673-5683-4024-A0A4-AE54B74BABE1}"/>
    <dgm:cxn modelId="{B7060EB2-3A53-4BE7-9410-E926344929DF}" srcId="{4EB26B29-DD89-46BC-B55A-1A26DED37F5E}" destId="{683EB7E0-05F5-47E8-BF7C-37AEA81BD6DD}" srcOrd="2" destOrd="0" parTransId="{2099F601-CD90-41B1-B135-72477BF9274F}" sibTransId="{3DE3CD4F-59A6-480E-B685-486C85DFC4B9}"/>
    <dgm:cxn modelId="{CCF1F059-7FB7-4BC2-BE14-DC90E4B13C32}" srcId="{4EB26B29-DD89-46BC-B55A-1A26DED37F5E}" destId="{EC4AC77C-2DCD-4909-9E19-803EF0675852}" srcOrd="3" destOrd="0" parTransId="{73D7D167-1DF9-43A1-92CA-06B0272AB2EE}" sibTransId="{3EBE0E5E-1E34-4E22-87C6-6C14544A5C85}"/>
    <dgm:cxn modelId="{A73DEAEE-4830-4E3A-89D6-DC93B62609A0}" type="presOf" srcId="{683EB7E0-05F5-47E8-BF7C-37AEA81BD6DD}" destId="{C034A073-9708-4527-8506-7FE981F93698}" srcOrd="0" destOrd="0" presId="urn:microsoft.com/office/officeart/2005/8/layout/vList2"/>
    <dgm:cxn modelId="{22640B53-8389-41B3-B11C-2993A7D130DC}" type="presOf" srcId="{98A66F3D-EF26-420D-BA61-CA3AEE8097B0}" destId="{9858C70D-3DD6-420D-8ED0-4F68769452CF}" srcOrd="0" destOrd="0" presId="urn:microsoft.com/office/officeart/2005/8/layout/vList2"/>
    <dgm:cxn modelId="{8E4D9608-470D-441F-A457-7EE107474363}" type="presOf" srcId="{02F53178-D7C7-4F1D-B497-786DFB7D8297}" destId="{BCDF9065-B08E-45FF-8DA7-A68A553BF7C9}" srcOrd="0" destOrd="0" presId="urn:microsoft.com/office/officeart/2005/8/layout/vList2"/>
    <dgm:cxn modelId="{E9C1298C-02F2-433B-A7A6-1CD7F3E94F8D}" type="presOf" srcId="{4EB26B29-DD89-46BC-B55A-1A26DED37F5E}" destId="{124B7CF0-FDD0-49FD-971E-9EAB1BC3392E}" srcOrd="0" destOrd="0" presId="urn:microsoft.com/office/officeart/2005/8/layout/vList2"/>
    <dgm:cxn modelId="{5577A4CB-398C-4B19-B5A2-D56AF2D9ADCC}" type="presParOf" srcId="{124B7CF0-FDD0-49FD-971E-9EAB1BC3392E}" destId="{9858C70D-3DD6-420D-8ED0-4F68769452CF}" srcOrd="0" destOrd="0" presId="urn:microsoft.com/office/officeart/2005/8/layout/vList2"/>
    <dgm:cxn modelId="{80D36443-62A9-4FE5-B3C3-F4F604BADF87}" type="presParOf" srcId="{124B7CF0-FDD0-49FD-971E-9EAB1BC3392E}" destId="{726A546D-F3D5-4EEA-AB92-C6198E8887BF}" srcOrd="1" destOrd="0" presId="urn:microsoft.com/office/officeart/2005/8/layout/vList2"/>
    <dgm:cxn modelId="{2163B9B0-006A-410E-ADFB-DFDD213531EB}" type="presParOf" srcId="{124B7CF0-FDD0-49FD-971E-9EAB1BC3392E}" destId="{BCDF9065-B08E-45FF-8DA7-A68A553BF7C9}" srcOrd="2" destOrd="0" presId="urn:microsoft.com/office/officeart/2005/8/layout/vList2"/>
    <dgm:cxn modelId="{91FA1648-BC83-4FB4-B8E2-97FA740E15EF}" type="presParOf" srcId="{124B7CF0-FDD0-49FD-971E-9EAB1BC3392E}" destId="{90B24948-9015-46E8-9C4C-9797546583CF}" srcOrd="3" destOrd="0" presId="urn:microsoft.com/office/officeart/2005/8/layout/vList2"/>
    <dgm:cxn modelId="{B22CD637-6430-48CF-A663-7FD96DB88861}" type="presParOf" srcId="{124B7CF0-FDD0-49FD-971E-9EAB1BC3392E}" destId="{C034A073-9708-4527-8506-7FE981F93698}" srcOrd="4" destOrd="0" presId="urn:microsoft.com/office/officeart/2005/8/layout/vList2"/>
    <dgm:cxn modelId="{1B7BD896-5FEF-4B04-AC1F-9769A3DCD25D}" type="presParOf" srcId="{124B7CF0-FDD0-49FD-971E-9EAB1BC3392E}" destId="{7961E483-300B-4D87-8575-5C88763718D5}" srcOrd="5" destOrd="0" presId="urn:microsoft.com/office/officeart/2005/8/layout/vList2"/>
    <dgm:cxn modelId="{41F0949D-6CEA-4051-AC18-E552B15B894A}" type="presParOf" srcId="{124B7CF0-FDD0-49FD-971E-9EAB1BC3392E}" destId="{52C690DE-9C39-4CFC-BE1E-A05C542FFA7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B05C2B-FEA0-49E7-B282-C095D99FAE3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9974C8B-529E-495F-A43C-0469C0C01581}">
      <dgm:prSet/>
      <dgm:spPr/>
      <dgm:t>
        <a:bodyPr/>
        <a:lstStyle/>
        <a:p>
          <a:r>
            <a:rPr lang="tr-TR" b="1">
              <a:solidFill>
                <a:schemeClr val="tx1"/>
              </a:solidFill>
            </a:rPr>
            <a:t>1- Bilme Gereksinimi</a:t>
          </a:r>
          <a:endParaRPr lang="en-US" b="1">
            <a:solidFill>
              <a:schemeClr val="tx1"/>
            </a:solidFill>
          </a:endParaRPr>
        </a:p>
      </dgm:t>
    </dgm:pt>
    <dgm:pt modelId="{912BF8EE-B154-408B-8851-EA2040124FA9}" type="parTrans" cxnId="{6BA80403-2022-4CD9-8B8C-CC85AD21299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B66AC11-63D8-4A9A-99D3-FEF9578A76E3}" type="sibTrans" cxnId="{6BA80403-2022-4CD9-8B8C-CC85AD21299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20412E9-8B64-46EE-BAE8-9A184064686C}">
      <dgm:prSet/>
      <dgm:spPr/>
      <dgm:t>
        <a:bodyPr/>
        <a:lstStyle/>
        <a:p>
          <a:r>
            <a:rPr lang="tr-TR" b="1">
              <a:solidFill>
                <a:schemeClr val="tx1"/>
              </a:solidFill>
            </a:rPr>
            <a:t>2- Benlik Algısı (BEN KİMİM?)</a:t>
          </a:r>
          <a:endParaRPr lang="en-US" b="1">
            <a:solidFill>
              <a:schemeClr val="tx1"/>
            </a:solidFill>
          </a:endParaRPr>
        </a:p>
      </dgm:t>
    </dgm:pt>
    <dgm:pt modelId="{62E834BA-8CDC-45C4-B797-AAF7299A9103}" type="parTrans" cxnId="{C78AC769-BDAD-4D1F-9F1B-774EC90ACF8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3251FDD-B675-46BF-A288-FCC0C93D83D9}" type="sibTrans" cxnId="{C78AC769-BDAD-4D1F-9F1B-774EC90ACF8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4892FD1-2186-466D-9797-A3FC5A2CFED1}">
      <dgm:prSet/>
      <dgm:spPr/>
      <dgm:t>
        <a:bodyPr/>
        <a:lstStyle/>
        <a:p>
          <a:r>
            <a:rPr lang="tr-TR" b="1">
              <a:solidFill>
                <a:schemeClr val="tx1"/>
              </a:solidFill>
            </a:rPr>
            <a:t>3- Motivasyon</a:t>
          </a:r>
          <a:endParaRPr lang="en-US" b="1">
            <a:solidFill>
              <a:schemeClr val="tx1"/>
            </a:solidFill>
          </a:endParaRPr>
        </a:p>
      </dgm:t>
    </dgm:pt>
    <dgm:pt modelId="{C68F7272-C374-4DCA-8236-6BC60F006ABB}" type="parTrans" cxnId="{41D3E777-EEE3-44E6-A731-B0CCFF2BF13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B0E8EFF-4445-4303-ABA4-78C20A41BC84}" type="sibTrans" cxnId="{41D3E777-EEE3-44E6-A731-B0CCFF2BF13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CC2228B-D911-40A4-BCBD-74D0A90E21F1}">
      <dgm:prSet/>
      <dgm:spPr/>
      <dgm:t>
        <a:bodyPr/>
        <a:lstStyle/>
        <a:p>
          <a:r>
            <a:rPr lang="tr-TR" b="1">
              <a:solidFill>
                <a:schemeClr val="tx1"/>
              </a:solidFill>
            </a:rPr>
            <a:t>4- Öğrenmeye Yönelim </a:t>
          </a:r>
          <a:endParaRPr lang="en-US" b="1">
            <a:solidFill>
              <a:schemeClr val="tx1"/>
            </a:solidFill>
          </a:endParaRPr>
        </a:p>
      </dgm:t>
    </dgm:pt>
    <dgm:pt modelId="{4972FECC-AB47-4114-B9E2-E3CF93B42439}" type="parTrans" cxnId="{47A68DC6-65F3-4EFF-9E4E-F4EDCFC3B84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6A7D92A-1397-4A19-985F-CFDFE8CE6497}" type="sibTrans" cxnId="{47A68DC6-65F3-4EFF-9E4E-F4EDCFC3B84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A6106E9-1C4C-43FA-B23A-959183A42996}">
      <dgm:prSet/>
      <dgm:spPr/>
      <dgm:t>
        <a:bodyPr/>
        <a:lstStyle/>
        <a:p>
          <a:r>
            <a:rPr lang="tr-TR" b="1">
              <a:solidFill>
                <a:schemeClr val="tx1"/>
              </a:solidFill>
            </a:rPr>
            <a:t>5- Deneyimler</a:t>
          </a:r>
          <a:endParaRPr lang="en-US" b="1">
            <a:solidFill>
              <a:schemeClr val="tx1"/>
            </a:solidFill>
          </a:endParaRPr>
        </a:p>
      </dgm:t>
    </dgm:pt>
    <dgm:pt modelId="{912F2FFB-0CEA-4497-ADF3-50AA9A9B74A9}" type="parTrans" cxnId="{3CFAD9A3-C52E-4F97-BCA7-06098576BC9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2F7544F-F6E5-44B9-B241-8313CA25D231}" type="sibTrans" cxnId="{3CFAD9A3-C52E-4F97-BCA7-06098576BC9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D6279C7-0413-4215-A773-517779C5A3FE}">
      <dgm:prSet/>
      <dgm:spPr/>
      <dgm:t>
        <a:bodyPr/>
        <a:lstStyle/>
        <a:p>
          <a:r>
            <a:rPr lang="tr-TR" b="1">
              <a:solidFill>
                <a:schemeClr val="tx1"/>
              </a:solidFill>
            </a:rPr>
            <a:t>6- Öğrenmeye hazır olma</a:t>
          </a:r>
          <a:endParaRPr lang="en-US" b="1">
            <a:solidFill>
              <a:schemeClr val="tx1"/>
            </a:solidFill>
          </a:endParaRPr>
        </a:p>
      </dgm:t>
    </dgm:pt>
    <dgm:pt modelId="{F4446BB0-D6A0-4E9E-957D-01FCA753267F}" type="parTrans" cxnId="{40D7E28F-8770-41E1-8BB5-56EA468C165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63D954D-A0D3-4B4F-BB96-C3E6D9A86FFB}" type="sibTrans" cxnId="{40D7E28F-8770-41E1-8BB5-56EA468C165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9F053B9-249A-45ED-BB7E-285292CD8E82}" type="pres">
      <dgm:prSet presAssocID="{86B05C2B-FEA0-49E7-B282-C095D99FAE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9E018B6-E7C6-4653-AF36-A28229809CC4}" type="pres">
      <dgm:prSet presAssocID="{89974C8B-529E-495F-A43C-0469C0C0158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CB2CFD-ABA1-4CBC-AEAD-88CEF2A8BCC5}" type="pres">
      <dgm:prSet presAssocID="{1B66AC11-63D8-4A9A-99D3-FEF9578A76E3}" presName="spacer" presStyleCnt="0"/>
      <dgm:spPr/>
    </dgm:pt>
    <dgm:pt modelId="{C199BBCC-3A42-46DB-A93C-34D04B0E8C00}" type="pres">
      <dgm:prSet presAssocID="{F20412E9-8B64-46EE-BAE8-9A184064686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EF80F2-0BFA-472F-9426-8C079C21DDC4}" type="pres">
      <dgm:prSet presAssocID="{23251FDD-B675-46BF-A288-FCC0C93D83D9}" presName="spacer" presStyleCnt="0"/>
      <dgm:spPr/>
    </dgm:pt>
    <dgm:pt modelId="{796EE114-18B9-4EF2-AB75-538286851764}" type="pres">
      <dgm:prSet presAssocID="{64892FD1-2186-466D-9797-A3FC5A2CFED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B6086C-D0F2-47A3-A0FE-0762BB0A8E7C}" type="pres">
      <dgm:prSet presAssocID="{3B0E8EFF-4445-4303-ABA4-78C20A41BC84}" presName="spacer" presStyleCnt="0"/>
      <dgm:spPr/>
    </dgm:pt>
    <dgm:pt modelId="{70A147B8-D442-4474-89A9-2C662C9C40A1}" type="pres">
      <dgm:prSet presAssocID="{ACC2228B-D911-40A4-BCBD-74D0A90E21F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617DB21-64A9-4BF0-BDCE-FE74860CD7CD}" type="pres">
      <dgm:prSet presAssocID="{56A7D92A-1397-4A19-985F-CFDFE8CE6497}" presName="spacer" presStyleCnt="0"/>
      <dgm:spPr/>
    </dgm:pt>
    <dgm:pt modelId="{D6056843-AFC7-4CB8-A15F-46BDCA38349F}" type="pres">
      <dgm:prSet presAssocID="{9A6106E9-1C4C-43FA-B23A-959183A4299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0AB9B7-6A9D-4ADF-9B7B-A81D9881A8D5}" type="pres">
      <dgm:prSet presAssocID="{A2F7544F-F6E5-44B9-B241-8313CA25D231}" presName="spacer" presStyleCnt="0"/>
      <dgm:spPr/>
    </dgm:pt>
    <dgm:pt modelId="{744E07B5-8E08-46FB-91BC-BEA7E300AF2F}" type="pres">
      <dgm:prSet presAssocID="{9D6279C7-0413-4215-A773-517779C5A3F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78AC769-BDAD-4D1F-9F1B-774EC90ACF88}" srcId="{86B05C2B-FEA0-49E7-B282-C095D99FAE36}" destId="{F20412E9-8B64-46EE-BAE8-9A184064686C}" srcOrd="1" destOrd="0" parTransId="{62E834BA-8CDC-45C4-B797-AAF7299A9103}" sibTransId="{23251FDD-B675-46BF-A288-FCC0C93D83D9}"/>
    <dgm:cxn modelId="{C80897EC-C537-4BC0-9F0E-1A00FD59F5E0}" type="presOf" srcId="{F20412E9-8B64-46EE-BAE8-9A184064686C}" destId="{C199BBCC-3A42-46DB-A93C-34D04B0E8C00}" srcOrd="0" destOrd="0" presId="urn:microsoft.com/office/officeart/2005/8/layout/vList2"/>
    <dgm:cxn modelId="{47A68DC6-65F3-4EFF-9E4E-F4EDCFC3B849}" srcId="{86B05C2B-FEA0-49E7-B282-C095D99FAE36}" destId="{ACC2228B-D911-40A4-BCBD-74D0A90E21F1}" srcOrd="3" destOrd="0" parTransId="{4972FECC-AB47-4114-B9E2-E3CF93B42439}" sibTransId="{56A7D92A-1397-4A19-985F-CFDFE8CE6497}"/>
    <dgm:cxn modelId="{9239DF99-60DA-48C0-80DD-5E687E34B684}" type="presOf" srcId="{89974C8B-529E-495F-A43C-0469C0C01581}" destId="{29E018B6-E7C6-4653-AF36-A28229809CC4}" srcOrd="0" destOrd="0" presId="urn:microsoft.com/office/officeart/2005/8/layout/vList2"/>
    <dgm:cxn modelId="{601AFD76-A302-463B-96A8-FD71B35EE856}" type="presOf" srcId="{9A6106E9-1C4C-43FA-B23A-959183A42996}" destId="{D6056843-AFC7-4CB8-A15F-46BDCA38349F}" srcOrd="0" destOrd="0" presId="urn:microsoft.com/office/officeart/2005/8/layout/vList2"/>
    <dgm:cxn modelId="{41D3E777-EEE3-44E6-A731-B0CCFF2BF139}" srcId="{86B05C2B-FEA0-49E7-B282-C095D99FAE36}" destId="{64892FD1-2186-466D-9797-A3FC5A2CFED1}" srcOrd="2" destOrd="0" parTransId="{C68F7272-C374-4DCA-8236-6BC60F006ABB}" sibTransId="{3B0E8EFF-4445-4303-ABA4-78C20A41BC84}"/>
    <dgm:cxn modelId="{FA8968DE-CA6D-4A92-8B37-FE0865B1609D}" type="presOf" srcId="{86B05C2B-FEA0-49E7-B282-C095D99FAE36}" destId="{D9F053B9-249A-45ED-BB7E-285292CD8E82}" srcOrd="0" destOrd="0" presId="urn:microsoft.com/office/officeart/2005/8/layout/vList2"/>
    <dgm:cxn modelId="{2FA81E04-5ACB-404F-8790-7ADCDC240FB0}" type="presOf" srcId="{ACC2228B-D911-40A4-BCBD-74D0A90E21F1}" destId="{70A147B8-D442-4474-89A9-2C662C9C40A1}" srcOrd="0" destOrd="0" presId="urn:microsoft.com/office/officeart/2005/8/layout/vList2"/>
    <dgm:cxn modelId="{6BA80403-2022-4CD9-8B8C-CC85AD21299E}" srcId="{86B05C2B-FEA0-49E7-B282-C095D99FAE36}" destId="{89974C8B-529E-495F-A43C-0469C0C01581}" srcOrd="0" destOrd="0" parTransId="{912BF8EE-B154-408B-8851-EA2040124FA9}" sibTransId="{1B66AC11-63D8-4A9A-99D3-FEF9578A76E3}"/>
    <dgm:cxn modelId="{91CDDA9D-3547-4DBD-99DA-B3EC93675747}" type="presOf" srcId="{9D6279C7-0413-4215-A773-517779C5A3FE}" destId="{744E07B5-8E08-46FB-91BC-BEA7E300AF2F}" srcOrd="0" destOrd="0" presId="urn:microsoft.com/office/officeart/2005/8/layout/vList2"/>
    <dgm:cxn modelId="{3CFAD9A3-C52E-4F97-BCA7-06098576BC92}" srcId="{86B05C2B-FEA0-49E7-B282-C095D99FAE36}" destId="{9A6106E9-1C4C-43FA-B23A-959183A42996}" srcOrd="4" destOrd="0" parTransId="{912F2FFB-0CEA-4497-ADF3-50AA9A9B74A9}" sibTransId="{A2F7544F-F6E5-44B9-B241-8313CA25D231}"/>
    <dgm:cxn modelId="{40D7E28F-8770-41E1-8BB5-56EA468C1659}" srcId="{86B05C2B-FEA0-49E7-B282-C095D99FAE36}" destId="{9D6279C7-0413-4215-A773-517779C5A3FE}" srcOrd="5" destOrd="0" parTransId="{F4446BB0-D6A0-4E9E-957D-01FCA753267F}" sibTransId="{063D954D-A0D3-4B4F-BB96-C3E6D9A86FFB}"/>
    <dgm:cxn modelId="{98D62BE6-9D88-4460-A1BF-7F0159F406FB}" type="presOf" srcId="{64892FD1-2186-466D-9797-A3FC5A2CFED1}" destId="{796EE114-18B9-4EF2-AB75-538286851764}" srcOrd="0" destOrd="0" presId="urn:microsoft.com/office/officeart/2005/8/layout/vList2"/>
    <dgm:cxn modelId="{EF6456F4-C589-4FB1-8D46-62B25F26539A}" type="presParOf" srcId="{D9F053B9-249A-45ED-BB7E-285292CD8E82}" destId="{29E018B6-E7C6-4653-AF36-A28229809CC4}" srcOrd="0" destOrd="0" presId="urn:microsoft.com/office/officeart/2005/8/layout/vList2"/>
    <dgm:cxn modelId="{E1A15390-583A-4B7D-AAB1-E7AC76060867}" type="presParOf" srcId="{D9F053B9-249A-45ED-BB7E-285292CD8E82}" destId="{04CB2CFD-ABA1-4CBC-AEAD-88CEF2A8BCC5}" srcOrd="1" destOrd="0" presId="urn:microsoft.com/office/officeart/2005/8/layout/vList2"/>
    <dgm:cxn modelId="{F6250BFF-4846-484A-80CE-67DEAC2886F5}" type="presParOf" srcId="{D9F053B9-249A-45ED-BB7E-285292CD8E82}" destId="{C199BBCC-3A42-46DB-A93C-34D04B0E8C00}" srcOrd="2" destOrd="0" presId="urn:microsoft.com/office/officeart/2005/8/layout/vList2"/>
    <dgm:cxn modelId="{8110DEBB-E97F-4E3F-8F07-059AF3EBACE4}" type="presParOf" srcId="{D9F053B9-249A-45ED-BB7E-285292CD8E82}" destId="{C7EF80F2-0BFA-472F-9426-8C079C21DDC4}" srcOrd="3" destOrd="0" presId="urn:microsoft.com/office/officeart/2005/8/layout/vList2"/>
    <dgm:cxn modelId="{962A668F-5363-455A-A1A0-8220A35BED67}" type="presParOf" srcId="{D9F053B9-249A-45ED-BB7E-285292CD8E82}" destId="{796EE114-18B9-4EF2-AB75-538286851764}" srcOrd="4" destOrd="0" presId="urn:microsoft.com/office/officeart/2005/8/layout/vList2"/>
    <dgm:cxn modelId="{68E64DB3-D126-49E5-AB6D-C18E4D7F1E02}" type="presParOf" srcId="{D9F053B9-249A-45ED-BB7E-285292CD8E82}" destId="{38B6086C-D0F2-47A3-A0FE-0762BB0A8E7C}" srcOrd="5" destOrd="0" presId="urn:microsoft.com/office/officeart/2005/8/layout/vList2"/>
    <dgm:cxn modelId="{2C5BFCA8-6EA5-4DF7-A1C6-4C80ECC77512}" type="presParOf" srcId="{D9F053B9-249A-45ED-BB7E-285292CD8E82}" destId="{70A147B8-D442-4474-89A9-2C662C9C40A1}" srcOrd="6" destOrd="0" presId="urn:microsoft.com/office/officeart/2005/8/layout/vList2"/>
    <dgm:cxn modelId="{EADBD9D9-1B45-456D-BF79-24CB6BB10E98}" type="presParOf" srcId="{D9F053B9-249A-45ED-BB7E-285292CD8E82}" destId="{1617DB21-64A9-4BF0-BDCE-FE74860CD7CD}" srcOrd="7" destOrd="0" presId="urn:microsoft.com/office/officeart/2005/8/layout/vList2"/>
    <dgm:cxn modelId="{F0634A2C-57C6-44E4-ABCA-36C8061A52C1}" type="presParOf" srcId="{D9F053B9-249A-45ED-BB7E-285292CD8E82}" destId="{D6056843-AFC7-4CB8-A15F-46BDCA38349F}" srcOrd="8" destOrd="0" presId="urn:microsoft.com/office/officeart/2005/8/layout/vList2"/>
    <dgm:cxn modelId="{14287FD7-DC5D-4693-8179-29197B047F57}" type="presParOf" srcId="{D9F053B9-249A-45ED-BB7E-285292CD8E82}" destId="{E90AB9B7-6A9D-4ADF-9B7B-A81D9881A8D5}" srcOrd="9" destOrd="0" presId="urn:microsoft.com/office/officeart/2005/8/layout/vList2"/>
    <dgm:cxn modelId="{0405DF9A-03D3-4664-8686-1E765AAD2D19}" type="presParOf" srcId="{D9F053B9-249A-45ED-BB7E-285292CD8E82}" destId="{744E07B5-8E08-46FB-91BC-BEA7E300AF2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20F829-6FE6-4C33-9558-67DF87AD6FA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4DC08B9-5E9E-4F76-A90E-79A0B399B718}">
      <dgm:prSet/>
      <dgm:spPr/>
      <dgm:t>
        <a:bodyPr/>
        <a:lstStyle/>
        <a:p>
          <a:r>
            <a:rPr lang="tr-TR" dirty="0">
              <a:solidFill>
                <a:schemeClr val="bg1"/>
              </a:solidFill>
            </a:rPr>
            <a:t>Kursiyerlerinizin kendilerini rahat hissetmesini sağlayacak güvenilir bir eğitim ortamı oluşturun. </a:t>
          </a:r>
          <a:endParaRPr lang="en-US" dirty="0">
            <a:solidFill>
              <a:schemeClr val="bg1"/>
            </a:solidFill>
          </a:endParaRPr>
        </a:p>
      </dgm:t>
    </dgm:pt>
    <dgm:pt modelId="{5FE8B724-6E8B-4579-98D7-31E0F16583EA}" type="parTrans" cxnId="{01E7226F-F81E-400A-8F57-483B592F6E3D}">
      <dgm:prSet/>
      <dgm:spPr/>
      <dgm:t>
        <a:bodyPr/>
        <a:lstStyle/>
        <a:p>
          <a:endParaRPr lang="en-US"/>
        </a:p>
      </dgm:t>
    </dgm:pt>
    <dgm:pt modelId="{304AB3D5-913A-4F62-A181-E0525A4847E5}" type="sibTrans" cxnId="{01E7226F-F81E-400A-8F57-483B592F6E3D}">
      <dgm:prSet/>
      <dgm:spPr/>
      <dgm:t>
        <a:bodyPr/>
        <a:lstStyle/>
        <a:p>
          <a:endParaRPr lang="en-US"/>
        </a:p>
      </dgm:t>
    </dgm:pt>
    <dgm:pt modelId="{D0F0EFB0-DFF4-4C91-BD84-B641673FBA33}">
      <dgm:prSet/>
      <dgm:spPr/>
      <dgm:t>
        <a:bodyPr/>
        <a:lstStyle/>
        <a:p>
          <a:r>
            <a:rPr lang="tr-TR" b="1" dirty="0">
              <a:solidFill>
                <a:schemeClr val="bg1"/>
              </a:solidFill>
            </a:rPr>
            <a:t>Güvenilir bir eğitim ortamında</a:t>
          </a:r>
          <a:r>
            <a:rPr lang="tr-TR" dirty="0">
              <a:solidFill>
                <a:schemeClr val="bg1"/>
              </a:solidFill>
            </a:rPr>
            <a:t>, yıkıcı eleştiriler, yargılamalar, beden dili ile bile olsa yetişkini suçlayıcı davranışlar bulunamaz. (</a:t>
          </a:r>
          <a:r>
            <a:rPr lang="tr-TR" dirty="0" err="1">
              <a:solidFill>
                <a:schemeClr val="bg1"/>
              </a:solidFill>
            </a:rPr>
            <a:t>Mobbing</a:t>
          </a:r>
          <a:r>
            <a:rPr lang="tr-TR" dirty="0">
              <a:solidFill>
                <a:schemeClr val="bg1"/>
              </a:solidFill>
            </a:rPr>
            <a:t> çalışması)</a:t>
          </a:r>
          <a:endParaRPr lang="en-US" dirty="0">
            <a:solidFill>
              <a:schemeClr val="bg1"/>
            </a:solidFill>
          </a:endParaRPr>
        </a:p>
      </dgm:t>
    </dgm:pt>
    <dgm:pt modelId="{6E8B4A51-44B9-4471-B5DC-26EC7E7E7CE6}" type="parTrans" cxnId="{18C20995-E902-48D2-A073-A7E7A50DC8DC}">
      <dgm:prSet/>
      <dgm:spPr/>
      <dgm:t>
        <a:bodyPr/>
        <a:lstStyle/>
        <a:p>
          <a:endParaRPr lang="en-US"/>
        </a:p>
      </dgm:t>
    </dgm:pt>
    <dgm:pt modelId="{E111590D-278B-4B1F-871C-DC6D19712053}" type="sibTrans" cxnId="{18C20995-E902-48D2-A073-A7E7A50DC8DC}">
      <dgm:prSet/>
      <dgm:spPr/>
      <dgm:t>
        <a:bodyPr/>
        <a:lstStyle/>
        <a:p>
          <a:endParaRPr lang="en-US"/>
        </a:p>
      </dgm:t>
    </dgm:pt>
    <dgm:pt modelId="{DBAC1D9E-9982-4B0A-99C1-2FD605F51E87}">
      <dgm:prSet/>
      <dgm:spPr/>
      <dgm:t>
        <a:bodyPr/>
        <a:lstStyle/>
        <a:p>
          <a:r>
            <a:rPr lang="tr-TR" b="1" dirty="0"/>
            <a:t>Kendiniz sağlıklı iletişim </a:t>
          </a:r>
          <a:r>
            <a:rPr lang="tr-TR" dirty="0"/>
            <a:t>kurduğunuz gibi, diğer </a:t>
          </a:r>
          <a:r>
            <a:rPr lang="tr-TR" b="1" dirty="0"/>
            <a:t>kursiyerlerin de birbiri ile </a:t>
          </a:r>
          <a:r>
            <a:rPr lang="tr-TR" dirty="0"/>
            <a:t>olumlu tutumlarla iletişim kurması için liderlik edin. </a:t>
          </a:r>
          <a:endParaRPr lang="en-US" dirty="0"/>
        </a:p>
      </dgm:t>
    </dgm:pt>
    <dgm:pt modelId="{1F4934B7-2C61-4DE5-93EB-5CACDDCDCDC1}" type="parTrans" cxnId="{4C39D352-C356-47B3-A312-9DFA2CAFB94C}">
      <dgm:prSet/>
      <dgm:spPr/>
      <dgm:t>
        <a:bodyPr/>
        <a:lstStyle/>
        <a:p>
          <a:endParaRPr lang="en-US"/>
        </a:p>
      </dgm:t>
    </dgm:pt>
    <dgm:pt modelId="{5556160A-F733-4FF2-8181-8C5464482A73}" type="sibTrans" cxnId="{4C39D352-C356-47B3-A312-9DFA2CAFB94C}">
      <dgm:prSet/>
      <dgm:spPr/>
      <dgm:t>
        <a:bodyPr/>
        <a:lstStyle/>
        <a:p>
          <a:endParaRPr lang="en-US"/>
        </a:p>
      </dgm:t>
    </dgm:pt>
    <dgm:pt modelId="{FF8205F2-198D-4595-830C-96C3DFCB8F8E}" type="pres">
      <dgm:prSet presAssocID="{0A20F829-6FE6-4C33-9558-67DF87AD6FA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495A1DD-3089-4FD8-A313-5F50463829CE}" type="pres">
      <dgm:prSet presAssocID="{94DC08B9-5E9E-4F76-A90E-79A0B399B718}" presName="compNode" presStyleCnt="0"/>
      <dgm:spPr/>
    </dgm:pt>
    <dgm:pt modelId="{FBC7DAD1-0427-41A9-BC41-7C858819586B}" type="pres">
      <dgm:prSet presAssocID="{94DC08B9-5E9E-4F76-A90E-79A0B399B718}" presName="bgRect" presStyleLbl="bgShp" presStyleIdx="0" presStyleCnt="3"/>
      <dgm:spPr/>
    </dgm:pt>
    <dgm:pt modelId="{4E8329B9-4E2E-4005-B359-A72EFBAD85C9}" type="pres">
      <dgm:prSet presAssocID="{94DC08B9-5E9E-4F76-A90E-79A0B399B71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Kitaplar"/>
        </a:ext>
      </dgm:extLst>
    </dgm:pt>
    <dgm:pt modelId="{4419FBBB-4857-4C52-97B0-59519484C87C}" type="pres">
      <dgm:prSet presAssocID="{94DC08B9-5E9E-4F76-A90E-79A0B399B718}" presName="spaceRect" presStyleCnt="0"/>
      <dgm:spPr/>
    </dgm:pt>
    <dgm:pt modelId="{73154178-7331-4EA0-BD95-A9BECD56D0DF}" type="pres">
      <dgm:prSet presAssocID="{94DC08B9-5E9E-4F76-A90E-79A0B399B718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35B15711-F306-4EC3-BDFB-45006CAB6BF0}" type="pres">
      <dgm:prSet presAssocID="{304AB3D5-913A-4F62-A181-E0525A4847E5}" presName="sibTrans" presStyleCnt="0"/>
      <dgm:spPr/>
    </dgm:pt>
    <dgm:pt modelId="{A4356594-2637-425D-BF97-41A007E5F85F}" type="pres">
      <dgm:prSet presAssocID="{D0F0EFB0-DFF4-4C91-BD84-B641673FBA33}" presName="compNode" presStyleCnt="0"/>
      <dgm:spPr/>
    </dgm:pt>
    <dgm:pt modelId="{70CAA769-428D-4A33-8D04-52F5747DDF36}" type="pres">
      <dgm:prSet presAssocID="{D0F0EFB0-DFF4-4C91-BD84-B641673FBA33}" presName="bgRect" presStyleLbl="bgShp" presStyleIdx="1" presStyleCnt="3"/>
      <dgm:spPr/>
    </dgm:pt>
    <dgm:pt modelId="{E4C2F18F-09B5-4308-9898-0A2D94BA3FB3}" type="pres">
      <dgm:prSet presAssocID="{D0F0EFB0-DFF4-4C91-BD84-B641673FBA33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30BCB19A-6D6C-4F9E-8FBC-BC30EFCC182F}" type="pres">
      <dgm:prSet presAssocID="{D0F0EFB0-DFF4-4C91-BD84-B641673FBA33}" presName="spaceRect" presStyleCnt="0"/>
      <dgm:spPr/>
    </dgm:pt>
    <dgm:pt modelId="{552942B9-8217-4F7A-BEFA-B3F4AA19B2C7}" type="pres">
      <dgm:prSet presAssocID="{D0F0EFB0-DFF4-4C91-BD84-B641673FBA33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947D35D3-2D5C-4854-831F-4B5D48F95870}" type="pres">
      <dgm:prSet presAssocID="{E111590D-278B-4B1F-871C-DC6D19712053}" presName="sibTrans" presStyleCnt="0"/>
      <dgm:spPr/>
    </dgm:pt>
    <dgm:pt modelId="{F69A22B2-EDD3-4393-B181-46B4585564D1}" type="pres">
      <dgm:prSet presAssocID="{DBAC1D9E-9982-4B0A-99C1-2FD605F51E87}" presName="compNode" presStyleCnt="0"/>
      <dgm:spPr/>
    </dgm:pt>
    <dgm:pt modelId="{8A8BABC4-C3A4-44F6-B3DB-57B46F250AE3}" type="pres">
      <dgm:prSet presAssocID="{DBAC1D9E-9982-4B0A-99C1-2FD605F51E87}" presName="bgRect" presStyleLbl="bgShp" presStyleIdx="2" presStyleCnt="3"/>
      <dgm:spPr/>
    </dgm:pt>
    <dgm:pt modelId="{2ED6A446-B735-4B1C-8FA9-B0CBF5C531B7}" type="pres">
      <dgm:prSet presAssocID="{DBAC1D9E-9982-4B0A-99C1-2FD605F51E87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Sohbet"/>
        </a:ext>
      </dgm:extLst>
    </dgm:pt>
    <dgm:pt modelId="{304DCC8C-27C4-4D21-A315-AC3FF0275500}" type="pres">
      <dgm:prSet presAssocID="{DBAC1D9E-9982-4B0A-99C1-2FD605F51E87}" presName="spaceRect" presStyleCnt="0"/>
      <dgm:spPr/>
    </dgm:pt>
    <dgm:pt modelId="{DF2CA2C4-38DE-4DE8-9565-762090638E08}" type="pres">
      <dgm:prSet presAssocID="{DBAC1D9E-9982-4B0A-99C1-2FD605F51E87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4C39D352-C356-47B3-A312-9DFA2CAFB94C}" srcId="{0A20F829-6FE6-4C33-9558-67DF87AD6FA6}" destId="{DBAC1D9E-9982-4B0A-99C1-2FD605F51E87}" srcOrd="2" destOrd="0" parTransId="{1F4934B7-2C61-4DE5-93EB-5CACDDCDCDC1}" sibTransId="{5556160A-F733-4FF2-8181-8C5464482A73}"/>
    <dgm:cxn modelId="{01E7226F-F81E-400A-8F57-483B592F6E3D}" srcId="{0A20F829-6FE6-4C33-9558-67DF87AD6FA6}" destId="{94DC08B9-5E9E-4F76-A90E-79A0B399B718}" srcOrd="0" destOrd="0" parTransId="{5FE8B724-6E8B-4579-98D7-31E0F16583EA}" sibTransId="{304AB3D5-913A-4F62-A181-E0525A4847E5}"/>
    <dgm:cxn modelId="{7323AA11-8137-4BD3-A7CF-A584BBDD2BB0}" type="presOf" srcId="{94DC08B9-5E9E-4F76-A90E-79A0B399B718}" destId="{73154178-7331-4EA0-BD95-A9BECD56D0DF}" srcOrd="0" destOrd="0" presId="urn:microsoft.com/office/officeart/2018/2/layout/IconVerticalSolidList"/>
    <dgm:cxn modelId="{776C9BFA-0ECE-4D79-91B6-19BE4CE1BF57}" type="presOf" srcId="{DBAC1D9E-9982-4B0A-99C1-2FD605F51E87}" destId="{DF2CA2C4-38DE-4DE8-9565-762090638E08}" srcOrd="0" destOrd="0" presId="urn:microsoft.com/office/officeart/2018/2/layout/IconVerticalSolidList"/>
    <dgm:cxn modelId="{18C20995-E902-48D2-A073-A7E7A50DC8DC}" srcId="{0A20F829-6FE6-4C33-9558-67DF87AD6FA6}" destId="{D0F0EFB0-DFF4-4C91-BD84-B641673FBA33}" srcOrd="1" destOrd="0" parTransId="{6E8B4A51-44B9-4471-B5DC-26EC7E7E7CE6}" sibTransId="{E111590D-278B-4B1F-871C-DC6D19712053}"/>
    <dgm:cxn modelId="{6A75DED8-DA8D-4FF5-B2F2-070CDA3500EB}" type="presOf" srcId="{D0F0EFB0-DFF4-4C91-BD84-B641673FBA33}" destId="{552942B9-8217-4F7A-BEFA-B3F4AA19B2C7}" srcOrd="0" destOrd="0" presId="urn:microsoft.com/office/officeart/2018/2/layout/IconVerticalSolidList"/>
    <dgm:cxn modelId="{CE425D6B-4FE2-4134-9177-A407C761E479}" type="presOf" srcId="{0A20F829-6FE6-4C33-9558-67DF87AD6FA6}" destId="{FF8205F2-198D-4595-830C-96C3DFCB8F8E}" srcOrd="0" destOrd="0" presId="urn:microsoft.com/office/officeart/2018/2/layout/IconVerticalSolidList"/>
    <dgm:cxn modelId="{75690BFA-5905-4607-838F-47F30B0174E2}" type="presParOf" srcId="{FF8205F2-198D-4595-830C-96C3DFCB8F8E}" destId="{3495A1DD-3089-4FD8-A313-5F50463829CE}" srcOrd="0" destOrd="0" presId="urn:microsoft.com/office/officeart/2018/2/layout/IconVerticalSolidList"/>
    <dgm:cxn modelId="{ACB9E28E-B39E-4C4A-9324-942ACC78973E}" type="presParOf" srcId="{3495A1DD-3089-4FD8-A313-5F50463829CE}" destId="{FBC7DAD1-0427-41A9-BC41-7C858819586B}" srcOrd="0" destOrd="0" presId="urn:microsoft.com/office/officeart/2018/2/layout/IconVerticalSolidList"/>
    <dgm:cxn modelId="{BBC45093-25C3-44CE-B126-8AB138C93D1C}" type="presParOf" srcId="{3495A1DD-3089-4FD8-A313-5F50463829CE}" destId="{4E8329B9-4E2E-4005-B359-A72EFBAD85C9}" srcOrd="1" destOrd="0" presId="urn:microsoft.com/office/officeart/2018/2/layout/IconVerticalSolidList"/>
    <dgm:cxn modelId="{0739A438-54A5-493B-8BA8-63AE720A03A4}" type="presParOf" srcId="{3495A1DD-3089-4FD8-A313-5F50463829CE}" destId="{4419FBBB-4857-4C52-97B0-59519484C87C}" srcOrd="2" destOrd="0" presId="urn:microsoft.com/office/officeart/2018/2/layout/IconVerticalSolidList"/>
    <dgm:cxn modelId="{F0C85872-7EB1-4BC5-967C-C00E4AFB48BD}" type="presParOf" srcId="{3495A1DD-3089-4FD8-A313-5F50463829CE}" destId="{73154178-7331-4EA0-BD95-A9BECD56D0DF}" srcOrd="3" destOrd="0" presId="urn:microsoft.com/office/officeart/2018/2/layout/IconVerticalSolidList"/>
    <dgm:cxn modelId="{521F14D1-A864-4504-88C9-8A1372DD5F6A}" type="presParOf" srcId="{FF8205F2-198D-4595-830C-96C3DFCB8F8E}" destId="{35B15711-F306-4EC3-BDFB-45006CAB6BF0}" srcOrd="1" destOrd="0" presId="urn:microsoft.com/office/officeart/2018/2/layout/IconVerticalSolidList"/>
    <dgm:cxn modelId="{0338B3D1-8DDE-4D2C-977D-044CDF59B0B0}" type="presParOf" srcId="{FF8205F2-198D-4595-830C-96C3DFCB8F8E}" destId="{A4356594-2637-425D-BF97-41A007E5F85F}" srcOrd="2" destOrd="0" presId="urn:microsoft.com/office/officeart/2018/2/layout/IconVerticalSolidList"/>
    <dgm:cxn modelId="{3538DEAC-50BA-4D6A-9D5F-1ABDB8FC7525}" type="presParOf" srcId="{A4356594-2637-425D-BF97-41A007E5F85F}" destId="{70CAA769-428D-4A33-8D04-52F5747DDF36}" srcOrd="0" destOrd="0" presId="urn:microsoft.com/office/officeart/2018/2/layout/IconVerticalSolidList"/>
    <dgm:cxn modelId="{3016E834-DF6A-4FB2-99CF-391CC7D002C1}" type="presParOf" srcId="{A4356594-2637-425D-BF97-41A007E5F85F}" destId="{E4C2F18F-09B5-4308-9898-0A2D94BA3FB3}" srcOrd="1" destOrd="0" presId="urn:microsoft.com/office/officeart/2018/2/layout/IconVerticalSolidList"/>
    <dgm:cxn modelId="{A39DC206-FC11-40A3-892D-384962B6876B}" type="presParOf" srcId="{A4356594-2637-425D-BF97-41A007E5F85F}" destId="{30BCB19A-6D6C-4F9E-8FBC-BC30EFCC182F}" srcOrd="2" destOrd="0" presId="urn:microsoft.com/office/officeart/2018/2/layout/IconVerticalSolidList"/>
    <dgm:cxn modelId="{BE080866-99A8-4315-BEFE-AD88ECBC5367}" type="presParOf" srcId="{A4356594-2637-425D-BF97-41A007E5F85F}" destId="{552942B9-8217-4F7A-BEFA-B3F4AA19B2C7}" srcOrd="3" destOrd="0" presId="urn:microsoft.com/office/officeart/2018/2/layout/IconVerticalSolidList"/>
    <dgm:cxn modelId="{4B1BE60F-9F70-40E7-98A8-2CC7655D3660}" type="presParOf" srcId="{FF8205F2-198D-4595-830C-96C3DFCB8F8E}" destId="{947D35D3-2D5C-4854-831F-4B5D48F95870}" srcOrd="3" destOrd="0" presId="urn:microsoft.com/office/officeart/2018/2/layout/IconVerticalSolidList"/>
    <dgm:cxn modelId="{439B68F0-8D48-4CA1-A3BD-590CFC946674}" type="presParOf" srcId="{FF8205F2-198D-4595-830C-96C3DFCB8F8E}" destId="{F69A22B2-EDD3-4393-B181-46B4585564D1}" srcOrd="4" destOrd="0" presId="urn:microsoft.com/office/officeart/2018/2/layout/IconVerticalSolidList"/>
    <dgm:cxn modelId="{4EAC9027-E2A0-4BC7-AD7F-D1B6786B4308}" type="presParOf" srcId="{F69A22B2-EDD3-4393-B181-46B4585564D1}" destId="{8A8BABC4-C3A4-44F6-B3DB-57B46F250AE3}" srcOrd="0" destOrd="0" presId="urn:microsoft.com/office/officeart/2018/2/layout/IconVerticalSolidList"/>
    <dgm:cxn modelId="{C423A999-88BF-4B44-9FB4-A8F881C729B4}" type="presParOf" srcId="{F69A22B2-EDD3-4393-B181-46B4585564D1}" destId="{2ED6A446-B735-4B1C-8FA9-B0CBF5C531B7}" srcOrd="1" destOrd="0" presId="urn:microsoft.com/office/officeart/2018/2/layout/IconVerticalSolidList"/>
    <dgm:cxn modelId="{EAAA75BC-4F61-40B2-A551-4B51EF126A99}" type="presParOf" srcId="{F69A22B2-EDD3-4393-B181-46B4585564D1}" destId="{304DCC8C-27C4-4D21-A315-AC3FF0275500}" srcOrd="2" destOrd="0" presId="urn:microsoft.com/office/officeart/2018/2/layout/IconVerticalSolidList"/>
    <dgm:cxn modelId="{20BE947F-E8C1-457C-8B6B-092A3657E133}" type="presParOf" srcId="{F69A22B2-EDD3-4393-B181-46B4585564D1}" destId="{DF2CA2C4-38DE-4DE8-9565-762090638E0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D8D537-522A-4A93-9317-B6378AC2AC9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3A74037-7676-48E2-98DB-D4820BF889DB}">
      <dgm:prSet/>
      <dgm:spPr/>
      <dgm:t>
        <a:bodyPr/>
        <a:lstStyle/>
        <a:p>
          <a:r>
            <a:rPr lang="tr-TR"/>
            <a:t>Takdir edin </a:t>
          </a:r>
          <a:endParaRPr lang="en-US"/>
        </a:p>
      </dgm:t>
    </dgm:pt>
    <dgm:pt modelId="{954CF8F8-90CB-45AB-903D-3BF19AFCCA7D}" type="parTrans" cxnId="{31825738-C3C8-4CF2-A61B-3816A519D8D6}">
      <dgm:prSet/>
      <dgm:spPr/>
      <dgm:t>
        <a:bodyPr/>
        <a:lstStyle/>
        <a:p>
          <a:endParaRPr lang="en-US"/>
        </a:p>
      </dgm:t>
    </dgm:pt>
    <dgm:pt modelId="{BB14ABB2-F59F-4E1A-8A20-29182BB920EB}" type="sibTrans" cxnId="{31825738-C3C8-4CF2-A61B-3816A519D8D6}">
      <dgm:prSet/>
      <dgm:spPr/>
      <dgm:t>
        <a:bodyPr/>
        <a:lstStyle/>
        <a:p>
          <a:endParaRPr lang="en-US"/>
        </a:p>
      </dgm:t>
    </dgm:pt>
    <dgm:pt modelId="{20EE72B2-1065-46A7-90C5-354A90C6D807}">
      <dgm:prSet/>
      <dgm:spPr/>
      <dgm:t>
        <a:bodyPr/>
        <a:lstStyle/>
        <a:p>
          <a:r>
            <a:rPr lang="tr-TR"/>
            <a:t>Başarılarından söz edin </a:t>
          </a:r>
          <a:endParaRPr lang="en-US"/>
        </a:p>
      </dgm:t>
    </dgm:pt>
    <dgm:pt modelId="{039C3265-295D-4326-9F29-8C22E350A046}" type="parTrans" cxnId="{83365972-F37B-43EC-86D0-4163750E91AC}">
      <dgm:prSet/>
      <dgm:spPr/>
      <dgm:t>
        <a:bodyPr/>
        <a:lstStyle/>
        <a:p>
          <a:endParaRPr lang="en-US"/>
        </a:p>
      </dgm:t>
    </dgm:pt>
    <dgm:pt modelId="{AFA9599C-493D-43D5-A0EA-C2DCC11F4925}" type="sibTrans" cxnId="{83365972-F37B-43EC-86D0-4163750E91AC}">
      <dgm:prSet/>
      <dgm:spPr/>
      <dgm:t>
        <a:bodyPr/>
        <a:lstStyle/>
        <a:p>
          <a:endParaRPr lang="en-US"/>
        </a:p>
      </dgm:t>
    </dgm:pt>
    <dgm:pt modelId="{18DEEF38-3800-455F-B659-A454C2CC1C79}">
      <dgm:prSet/>
      <dgm:spPr/>
      <dgm:t>
        <a:bodyPr/>
        <a:lstStyle/>
        <a:p>
          <a:r>
            <a:rPr lang="tr-TR"/>
            <a:t>Göremezden gelmeyin   </a:t>
          </a:r>
          <a:r>
            <a:rPr lang="tr-TR">
              <a:sym typeface="Wingdings" panose="05000000000000000000" pitchFamily="2" charset="2"/>
            </a:rPr>
            <a:t></a:t>
          </a:r>
          <a:r>
            <a:rPr lang="tr-TR"/>
            <a:t>  </a:t>
          </a:r>
          <a:endParaRPr lang="en-US"/>
        </a:p>
      </dgm:t>
    </dgm:pt>
    <dgm:pt modelId="{EAA87D9F-22C3-4564-A091-6CED3046A7AA}" type="parTrans" cxnId="{46215172-AA7C-4FF1-B443-56466E827E65}">
      <dgm:prSet/>
      <dgm:spPr/>
      <dgm:t>
        <a:bodyPr/>
        <a:lstStyle/>
        <a:p>
          <a:endParaRPr lang="en-US"/>
        </a:p>
      </dgm:t>
    </dgm:pt>
    <dgm:pt modelId="{EE9469D0-8433-47F0-B235-54C934C9EB5C}" type="sibTrans" cxnId="{46215172-AA7C-4FF1-B443-56466E827E65}">
      <dgm:prSet/>
      <dgm:spPr/>
      <dgm:t>
        <a:bodyPr/>
        <a:lstStyle/>
        <a:p>
          <a:endParaRPr lang="en-US"/>
        </a:p>
      </dgm:t>
    </dgm:pt>
    <dgm:pt modelId="{A8F30797-F0B6-401F-898B-E29D184EE1B1}" type="pres">
      <dgm:prSet presAssocID="{3AD8D537-522A-4A93-9317-B6378AC2AC9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CDB55B5-4D9F-4AF1-ABFF-7500AC4DBB7F}" type="pres">
      <dgm:prSet presAssocID="{D3A74037-7676-48E2-98DB-D4820BF889DB}" presName="compNode" presStyleCnt="0"/>
      <dgm:spPr/>
    </dgm:pt>
    <dgm:pt modelId="{2F5A9BF2-78F1-4DCD-8A15-B883B2FDDE1B}" type="pres">
      <dgm:prSet presAssocID="{D3A74037-7676-48E2-98DB-D4820BF889DB}" presName="bgRect" presStyleLbl="bgShp" presStyleIdx="0" presStyleCnt="3"/>
      <dgm:spPr/>
    </dgm:pt>
    <dgm:pt modelId="{480B73CD-005D-4242-BFE7-4EC0002EB6A9}" type="pres">
      <dgm:prSet presAssocID="{D3A74037-7676-48E2-98DB-D4820BF889D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Şerit"/>
        </a:ext>
      </dgm:extLst>
    </dgm:pt>
    <dgm:pt modelId="{C7C9215D-F66E-4BA1-85C1-D59E4CBB6C6D}" type="pres">
      <dgm:prSet presAssocID="{D3A74037-7676-48E2-98DB-D4820BF889DB}" presName="spaceRect" presStyleCnt="0"/>
      <dgm:spPr/>
    </dgm:pt>
    <dgm:pt modelId="{1B5F0667-E31D-4ED1-9AEA-3E38E724DC39}" type="pres">
      <dgm:prSet presAssocID="{D3A74037-7676-48E2-98DB-D4820BF889DB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86678134-747C-4770-AF59-47E57C624D96}" type="pres">
      <dgm:prSet presAssocID="{BB14ABB2-F59F-4E1A-8A20-29182BB920EB}" presName="sibTrans" presStyleCnt="0"/>
      <dgm:spPr/>
    </dgm:pt>
    <dgm:pt modelId="{49FFC941-AA6E-4D60-A38B-1FE0BA845C2A}" type="pres">
      <dgm:prSet presAssocID="{20EE72B2-1065-46A7-90C5-354A90C6D807}" presName="compNode" presStyleCnt="0"/>
      <dgm:spPr/>
    </dgm:pt>
    <dgm:pt modelId="{AB55820C-7C3F-4924-BE6D-B46A5EC94F8F}" type="pres">
      <dgm:prSet presAssocID="{20EE72B2-1065-46A7-90C5-354A90C6D807}" presName="bgRect" presStyleLbl="bgShp" presStyleIdx="1" presStyleCnt="3"/>
      <dgm:spPr/>
    </dgm:pt>
    <dgm:pt modelId="{3A9A515C-B52D-4603-865F-FD14F6A132E2}" type="pres">
      <dgm:prSet presAssocID="{20EE72B2-1065-46A7-90C5-354A90C6D80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Tokalaşma"/>
        </a:ext>
      </dgm:extLst>
    </dgm:pt>
    <dgm:pt modelId="{4D469F03-4DF9-4780-BC29-B2C4A544A066}" type="pres">
      <dgm:prSet presAssocID="{20EE72B2-1065-46A7-90C5-354A90C6D807}" presName="spaceRect" presStyleCnt="0"/>
      <dgm:spPr/>
    </dgm:pt>
    <dgm:pt modelId="{3785A9B9-B1FA-419E-BC06-894DD8C39E22}" type="pres">
      <dgm:prSet presAssocID="{20EE72B2-1065-46A7-90C5-354A90C6D807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91C9B102-93E4-4807-9F1E-2F1C5B2BF18F}" type="pres">
      <dgm:prSet presAssocID="{AFA9599C-493D-43D5-A0EA-C2DCC11F4925}" presName="sibTrans" presStyleCnt="0"/>
      <dgm:spPr/>
    </dgm:pt>
    <dgm:pt modelId="{81D25236-B8F7-4B52-AE92-3118AACE9A34}" type="pres">
      <dgm:prSet presAssocID="{18DEEF38-3800-455F-B659-A454C2CC1C79}" presName="compNode" presStyleCnt="0"/>
      <dgm:spPr/>
    </dgm:pt>
    <dgm:pt modelId="{AC754D97-CC6C-4EF2-9F8B-85343B579FC2}" type="pres">
      <dgm:prSet presAssocID="{18DEEF38-3800-455F-B659-A454C2CC1C79}" presName="bgRect" presStyleLbl="bgShp" presStyleIdx="2" presStyleCnt="3"/>
      <dgm:spPr/>
    </dgm:pt>
    <dgm:pt modelId="{1690BDCF-46DE-4ECA-A31F-8CB13E33A851}" type="pres">
      <dgm:prSet presAssocID="{18DEEF38-3800-455F-B659-A454C2CC1C7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Onay işareti"/>
        </a:ext>
      </dgm:extLst>
    </dgm:pt>
    <dgm:pt modelId="{0AB0E8BC-6E1C-4685-9FFF-69BBB3ED1878}" type="pres">
      <dgm:prSet presAssocID="{18DEEF38-3800-455F-B659-A454C2CC1C79}" presName="spaceRect" presStyleCnt="0"/>
      <dgm:spPr/>
    </dgm:pt>
    <dgm:pt modelId="{CB5F5DCF-4660-4D1E-9519-A3E47E403815}" type="pres">
      <dgm:prSet presAssocID="{18DEEF38-3800-455F-B659-A454C2CC1C79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01B46C96-3C6D-413B-B744-6D0E76090472}" type="presOf" srcId="{18DEEF38-3800-455F-B659-A454C2CC1C79}" destId="{CB5F5DCF-4660-4D1E-9519-A3E47E403815}" srcOrd="0" destOrd="0" presId="urn:microsoft.com/office/officeart/2018/2/layout/IconVerticalSolidList"/>
    <dgm:cxn modelId="{D50B8A86-7DE6-4298-94BD-DBD1519A8CC6}" type="presOf" srcId="{20EE72B2-1065-46A7-90C5-354A90C6D807}" destId="{3785A9B9-B1FA-419E-BC06-894DD8C39E22}" srcOrd="0" destOrd="0" presId="urn:microsoft.com/office/officeart/2018/2/layout/IconVerticalSolidList"/>
    <dgm:cxn modelId="{83365972-F37B-43EC-86D0-4163750E91AC}" srcId="{3AD8D537-522A-4A93-9317-B6378AC2AC98}" destId="{20EE72B2-1065-46A7-90C5-354A90C6D807}" srcOrd="1" destOrd="0" parTransId="{039C3265-295D-4326-9F29-8C22E350A046}" sibTransId="{AFA9599C-493D-43D5-A0EA-C2DCC11F4925}"/>
    <dgm:cxn modelId="{31825738-C3C8-4CF2-A61B-3816A519D8D6}" srcId="{3AD8D537-522A-4A93-9317-B6378AC2AC98}" destId="{D3A74037-7676-48E2-98DB-D4820BF889DB}" srcOrd="0" destOrd="0" parTransId="{954CF8F8-90CB-45AB-903D-3BF19AFCCA7D}" sibTransId="{BB14ABB2-F59F-4E1A-8A20-29182BB920EB}"/>
    <dgm:cxn modelId="{ECEC225B-9CB3-4A6D-B583-25A8891F6D27}" type="presOf" srcId="{3AD8D537-522A-4A93-9317-B6378AC2AC98}" destId="{A8F30797-F0B6-401F-898B-E29D184EE1B1}" srcOrd="0" destOrd="0" presId="urn:microsoft.com/office/officeart/2018/2/layout/IconVerticalSolidList"/>
    <dgm:cxn modelId="{A8AB95DA-560B-46EF-A54D-4125B9E5DCC8}" type="presOf" srcId="{D3A74037-7676-48E2-98DB-D4820BF889DB}" destId="{1B5F0667-E31D-4ED1-9AEA-3E38E724DC39}" srcOrd="0" destOrd="0" presId="urn:microsoft.com/office/officeart/2018/2/layout/IconVerticalSolidList"/>
    <dgm:cxn modelId="{46215172-AA7C-4FF1-B443-56466E827E65}" srcId="{3AD8D537-522A-4A93-9317-B6378AC2AC98}" destId="{18DEEF38-3800-455F-B659-A454C2CC1C79}" srcOrd="2" destOrd="0" parTransId="{EAA87D9F-22C3-4564-A091-6CED3046A7AA}" sibTransId="{EE9469D0-8433-47F0-B235-54C934C9EB5C}"/>
    <dgm:cxn modelId="{8D09C8F2-B519-41B2-85D7-0F40E8A8DD55}" type="presParOf" srcId="{A8F30797-F0B6-401F-898B-E29D184EE1B1}" destId="{5CDB55B5-4D9F-4AF1-ABFF-7500AC4DBB7F}" srcOrd="0" destOrd="0" presId="urn:microsoft.com/office/officeart/2018/2/layout/IconVerticalSolidList"/>
    <dgm:cxn modelId="{3B83174C-B474-4CAB-8388-EC2AF974651E}" type="presParOf" srcId="{5CDB55B5-4D9F-4AF1-ABFF-7500AC4DBB7F}" destId="{2F5A9BF2-78F1-4DCD-8A15-B883B2FDDE1B}" srcOrd="0" destOrd="0" presId="urn:microsoft.com/office/officeart/2018/2/layout/IconVerticalSolidList"/>
    <dgm:cxn modelId="{80E76CEB-9B97-4E31-8686-CE614D43B229}" type="presParOf" srcId="{5CDB55B5-4D9F-4AF1-ABFF-7500AC4DBB7F}" destId="{480B73CD-005D-4242-BFE7-4EC0002EB6A9}" srcOrd="1" destOrd="0" presId="urn:microsoft.com/office/officeart/2018/2/layout/IconVerticalSolidList"/>
    <dgm:cxn modelId="{5332FEDB-D394-4D31-8E5A-2A7A7243C2DB}" type="presParOf" srcId="{5CDB55B5-4D9F-4AF1-ABFF-7500AC4DBB7F}" destId="{C7C9215D-F66E-4BA1-85C1-D59E4CBB6C6D}" srcOrd="2" destOrd="0" presId="urn:microsoft.com/office/officeart/2018/2/layout/IconVerticalSolidList"/>
    <dgm:cxn modelId="{3438AB7A-4150-4B7A-B670-F5315BE3ED8D}" type="presParOf" srcId="{5CDB55B5-4D9F-4AF1-ABFF-7500AC4DBB7F}" destId="{1B5F0667-E31D-4ED1-9AEA-3E38E724DC39}" srcOrd="3" destOrd="0" presId="urn:microsoft.com/office/officeart/2018/2/layout/IconVerticalSolidList"/>
    <dgm:cxn modelId="{75410E81-AD51-45A4-9664-C676319438AC}" type="presParOf" srcId="{A8F30797-F0B6-401F-898B-E29D184EE1B1}" destId="{86678134-747C-4770-AF59-47E57C624D96}" srcOrd="1" destOrd="0" presId="urn:microsoft.com/office/officeart/2018/2/layout/IconVerticalSolidList"/>
    <dgm:cxn modelId="{F4CF701D-BC9F-4CBE-BB7C-4FAE53B32E2A}" type="presParOf" srcId="{A8F30797-F0B6-401F-898B-E29D184EE1B1}" destId="{49FFC941-AA6E-4D60-A38B-1FE0BA845C2A}" srcOrd="2" destOrd="0" presId="urn:microsoft.com/office/officeart/2018/2/layout/IconVerticalSolidList"/>
    <dgm:cxn modelId="{C4BA9255-4F69-4B3A-A1EB-62BBD3A58655}" type="presParOf" srcId="{49FFC941-AA6E-4D60-A38B-1FE0BA845C2A}" destId="{AB55820C-7C3F-4924-BE6D-B46A5EC94F8F}" srcOrd="0" destOrd="0" presId="urn:microsoft.com/office/officeart/2018/2/layout/IconVerticalSolidList"/>
    <dgm:cxn modelId="{11E8F92B-CFC1-4C99-904B-627BCF967577}" type="presParOf" srcId="{49FFC941-AA6E-4D60-A38B-1FE0BA845C2A}" destId="{3A9A515C-B52D-4603-865F-FD14F6A132E2}" srcOrd="1" destOrd="0" presId="urn:microsoft.com/office/officeart/2018/2/layout/IconVerticalSolidList"/>
    <dgm:cxn modelId="{A3FBD295-23F4-4786-932A-413E5A30210C}" type="presParOf" srcId="{49FFC941-AA6E-4D60-A38B-1FE0BA845C2A}" destId="{4D469F03-4DF9-4780-BC29-B2C4A544A066}" srcOrd="2" destOrd="0" presId="urn:microsoft.com/office/officeart/2018/2/layout/IconVerticalSolidList"/>
    <dgm:cxn modelId="{2EF7F267-2917-4DB6-8572-0E0FC840609D}" type="presParOf" srcId="{49FFC941-AA6E-4D60-A38B-1FE0BA845C2A}" destId="{3785A9B9-B1FA-419E-BC06-894DD8C39E22}" srcOrd="3" destOrd="0" presId="urn:microsoft.com/office/officeart/2018/2/layout/IconVerticalSolidList"/>
    <dgm:cxn modelId="{2B5B6F5B-EC81-41FE-96B4-30A18A7AD4D2}" type="presParOf" srcId="{A8F30797-F0B6-401F-898B-E29D184EE1B1}" destId="{91C9B102-93E4-4807-9F1E-2F1C5B2BF18F}" srcOrd="3" destOrd="0" presId="urn:microsoft.com/office/officeart/2018/2/layout/IconVerticalSolidList"/>
    <dgm:cxn modelId="{F798AA9F-82FC-4E28-9E1D-7EC5008292EF}" type="presParOf" srcId="{A8F30797-F0B6-401F-898B-E29D184EE1B1}" destId="{81D25236-B8F7-4B52-AE92-3118AACE9A34}" srcOrd="4" destOrd="0" presId="urn:microsoft.com/office/officeart/2018/2/layout/IconVerticalSolidList"/>
    <dgm:cxn modelId="{BFE44526-C76A-418C-8EDF-DA815903EA21}" type="presParOf" srcId="{81D25236-B8F7-4B52-AE92-3118AACE9A34}" destId="{AC754D97-CC6C-4EF2-9F8B-85343B579FC2}" srcOrd="0" destOrd="0" presId="urn:microsoft.com/office/officeart/2018/2/layout/IconVerticalSolidList"/>
    <dgm:cxn modelId="{0D83DE65-D7EA-44F4-B47B-0812A2B509AE}" type="presParOf" srcId="{81D25236-B8F7-4B52-AE92-3118AACE9A34}" destId="{1690BDCF-46DE-4ECA-A31F-8CB13E33A851}" srcOrd="1" destOrd="0" presId="urn:microsoft.com/office/officeart/2018/2/layout/IconVerticalSolidList"/>
    <dgm:cxn modelId="{B57A2D49-89FE-4D5B-817D-799D73DDA5A8}" type="presParOf" srcId="{81D25236-B8F7-4B52-AE92-3118AACE9A34}" destId="{0AB0E8BC-6E1C-4685-9FFF-69BBB3ED1878}" srcOrd="2" destOrd="0" presId="urn:microsoft.com/office/officeart/2018/2/layout/IconVerticalSolidList"/>
    <dgm:cxn modelId="{90E2B4F6-FAF0-44A6-8710-A51CA53D1234}" type="presParOf" srcId="{81D25236-B8F7-4B52-AE92-3118AACE9A34}" destId="{CB5F5DCF-4660-4D1E-9519-A3E47E40381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81B5EC-3F3F-4B15-9326-F18D201E075F}" type="doc">
      <dgm:prSet loTypeId="urn:microsoft.com/office/officeart/2005/8/layout/arrow5" loCatId="relationship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BC2E4EE-0000-45E7-964E-3DC7E817FF31}">
      <dgm:prSet/>
      <dgm:spPr/>
      <dgm:t>
        <a:bodyPr/>
        <a:lstStyle/>
        <a:p>
          <a:r>
            <a:rPr lang="tr-TR"/>
            <a:t>Teşekkürler…</a:t>
          </a:r>
          <a:endParaRPr lang="en-US"/>
        </a:p>
      </dgm:t>
    </dgm:pt>
    <dgm:pt modelId="{E1025747-DBC3-4E53-B6DF-92AC0A7D9A6C}" type="parTrans" cxnId="{461ADB37-8259-478F-9F94-B7B9B24EB595}">
      <dgm:prSet/>
      <dgm:spPr/>
      <dgm:t>
        <a:bodyPr/>
        <a:lstStyle/>
        <a:p>
          <a:endParaRPr lang="en-US"/>
        </a:p>
      </dgm:t>
    </dgm:pt>
    <dgm:pt modelId="{765CF463-35B5-4EDB-A77E-8A339F7300A7}" type="sibTrans" cxnId="{461ADB37-8259-478F-9F94-B7B9B24EB595}">
      <dgm:prSet/>
      <dgm:spPr/>
      <dgm:t>
        <a:bodyPr/>
        <a:lstStyle/>
        <a:p>
          <a:endParaRPr lang="en-US"/>
        </a:p>
      </dgm:t>
    </dgm:pt>
    <dgm:pt modelId="{C7BE9D04-281E-4999-A9D7-CADA232AC7FA}" type="pres">
      <dgm:prSet presAssocID="{A381B5EC-3F3F-4B15-9326-F18D201E07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1FC4FA9-2DF4-44D7-AA01-81FE77F75A54}" type="pres">
      <dgm:prSet presAssocID="{8BC2E4EE-0000-45E7-964E-3DC7E817FF31}" presName="arrow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36A575C-AF05-4EC7-8668-BF416126D1DD}" type="presOf" srcId="{A381B5EC-3F3F-4B15-9326-F18D201E075F}" destId="{C7BE9D04-281E-4999-A9D7-CADA232AC7FA}" srcOrd="0" destOrd="0" presId="urn:microsoft.com/office/officeart/2005/8/layout/arrow5"/>
    <dgm:cxn modelId="{2435ADB0-04D7-4860-B082-599E8B1F813B}" type="presOf" srcId="{8BC2E4EE-0000-45E7-964E-3DC7E817FF31}" destId="{B1FC4FA9-2DF4-44D7-AA01-81FE77F75A54}" srcOrd="0" destOrd="0" presId="urn:microsoft.com/office/officeart/2005/8/layout/arrow5"/>
    <dgm:cxn modelId="{461ADB37-8259-478F-9F94-B7B9B24EB595}" srcId="{A381B5EC-3F3F-4B15-9326-F18D201E075F}" destId="{8BC2E4EE-0000-45E7-964E-3DC7E817FF31}" srcOrd="0" destOrd="0" parTransId="{E1025747-DBC3-4E53-B6DF-92AC0A7D9A6C}" sibTransId="{765CF463-35B5-4EDB-A77E-8A339F7300A7}"/>
    <dgm:cxn modelId="{25051C17-C613-4BDF-95A7-BD374E8E0C92}" type="presParOf" srcId="{C7BE9D04-281E-4999-A9D7-CADA232AC7FA}" destId="{B1FC4FA9-2DF4-44D7-AA01-81FE77F75A54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895AA8-08C6-47F1-9A26-0BE802BCABA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D9187FE-1BD8-4CEC-8D26-66003CDBB70C}">
      <dgm:prSet/>
      <dgm:spPr/>
      <dgm:t>
        <a:bodyPr/>
        <a:lstStyle/>
        <a:p>
          <a:r>
            <a:rPr lang="tr-TR" b="1" u="sng" dirty="0">
              <a:solidFill>
                <a:schemeClr val="bg1"/>
              </a:solidFill>
            </a:rPr>
            <a:t>Görme Yetisi: </a:t>
          </a:r>
          <a:r>
            <a:rPr lang="tr-TR" b="1" dirty="0">
              <a:solidFill>
                <a:schemeClr val="bg1"/>
              </a:solidFill>
            </a:rPr>
            <a:t>20-25 yaşları arasında en yüksek düzeydedir, 40-45 yaşlarında birden bire düşebilir, </a:t>
          </a:r>
          <a:r>
            <a:rPr lang="tr-TR" b="1" dirty="0" err="1">
              <a:solidFill>
                <a:schemeClr val="bg1"/>
              </a:solidFill>
            </a:rPr>
            <a:t>dolayısıyla;işitsel</a:t>
          </a:r>
          <a:r>
            <a:rPr lang="tr-TR" b="1" dirty="0">
              <a:solidFill>
                <a:schemeClr val="bg1"/>
              </a:solidFill>
            </a:rPr>
            <a:t> destekli araç ve materyaller kullanılmalı</a:t>
          </a:r>
          <a:endParaRPr lang="en-US" b="1" dirty="0">
            <a:solidFill>
              <a:schemeClr val="bg1"/>
            </a:solidFill>
          </a:endParaRPr>
        </a:p>
      </dgm:t>
    </dgm:pt>
    <dgm:pt modelId="{C6DE5637-D482-44F8-B40E-4BE3104DF108}" type="parTrans" cxnId="{2DB1A683-DFEB-4570-8E25-F839459A8227}">
      <dgm:prSet/>
      <dgm:spPr/>
      <dgm:t>
        <a:bodyPr/>
        <a:lstStyle/>
        <a:p>
          <a:endParaRPr lang="en-US"/>
        </a:p>
      </dgm:t>
    </dgm:pt>
    <dgm:pt modelId="{7AA8D87F-C939-45CE-BB63-9ED04D4DD425}" type="sibTrans" cxnId="{2DB1A683-DFEB-4570-8E25-F839459A8227}">
      <dgm:prSet/>
      <dgm:spPr/>
      <dgm:t>
        <a:bodyPr/>
        <a:lstStyle/>
        <a:p>
          <a:endParaRPr lang="en-US"/>
        </a:p>
      </dgm:t>
    </dgm:pt>
    <dgm:pt modelId="{FF21D424-D713-44CF-8FCE-75C2AEEDB856}">
      <dgm:prSet/>
      <dgm:spPr/>
      <dgm:t>
        <a:bodyPr/>
        <a:lstStyle/>
        <a:p>
          <a:r>
            <a:rPr lang="tr-TR" b="1" u="sng" dirty="0">
              <a:solidFill>
                <a:schemeClr val="bg1"/>
              </a:solidFill>
            </a:rPr>
            <a:t>İşitme Yetisi: </a:t>
          </a:r>
          <a:r>
            <a:rPr lang="tr-TR" b="1" dirty="0">
              <a:solidFill>
                <a:schemeClr val="bg1"/>
              </a:solidFill>
            </a:rPr>
            <a:t>Yaşın ilerlemesine bağlı olarak işitme gücünde azalma olabilir, dolayısıyla; ses tonu iyi ayarlanmalı</a:t>
          </a:r>
          <a:r>
            <a:rPr lang="tr-TR" b="1" dirty="0" smtClean="0">
              <a:solidFill>
                <a:schemeClr val="bg1"/>
              </a:solidFill>
            </a:rPr>
            <a:t>, dudak </a:t>
          </a:r>
          <a:r>
            <a:rPr lang="tr-TR" b="1" dirty="0">
              <a:solidFill>
                <a:schemeClr val="bg1"/>
              </a:solidFill>
            </a:rPr>
            <a:t>mimikleri anlaşılacak şekilde konuşulmalı görsel destekli araç ve materyaller kullanılmalı. Bu destek araçları sağlıklı işitemeyen bir birey için tasarlanmalı</a:t>
          </a:r>
          <a:endParaRPr lang="en-US" b="1" dirty="0">
            <a:solidFill>
              <a:schemeClr val="bg1"/>
            </a:solidFill>
          </a:endParaRPr>
        </a:p>
      </dgm:t>
    </dgm:pt>
    <dgm:pt modelId="{127B7CC1-340E-4C79-91A1-D9FC05E2E8F5}" type="parTrans" cxnId="{969F0E02-B35B-40AD-96F0-59206DE94FA3}">
      <dgm:prSet/>
      <dgm:spPr/>
      <dgm:t>
        <a:bodyPr/>
        <a:lstStyle/>
        <a:p>
          <a:endParaRPr lang="en-US"/>
        </a:p>
      </dgm:t>
    </dgm:pt>
    <dgm:pt modelId="{F06FE8B3-C911-4F79-B668-5249E7FDE273}" type="sibTrans" cxnId="{969F0E02-B35B-40AD-96F0-59206DE94FA3}">
      <dgm:prSet/>
      <dgm:spPr/>
      <dgm:t>
        <a:bodyPr/>
        <a:lstStyle/>
        <a:p>
          <a:endParaRPr lang="en-US"/>
        </a:p>
      </dgm:t>
    </dgm:pt>
    <dgm:pt modelId="{756F5E57-1160-44F6-BD51-9FAF7D73F00B}">
      <dgm:prSet/>
      <dgm:spPr/>
      <dgm:t>
        <a:bodyPr/>
        <a:lstStyle/>
        <a:p>
          <a:r>
            <a:rPr lang="tr-TR" b="1" u="sng" dirty="0">
              <a:solidFill>
                <a:schemeClr val="bg1"/>
              </a:solidFill>
            </a:rPr>
            <a:t>Hafıza Yetisi: </a:t>
          </a:r>
          <a:r>
            <a:rPr lang="tr-TR" b="1" dirty="0">
              <a:solidFill>
                <a:schemeClr val="bg1"/>
              </a:solidFill>
            </a:rPr>
            <a:t>özellikle 45 yaşından sonra hafızada bir zayıflama görülebilir, dolayısıyla</a:t>
          </a:r>
          <a:r>
            <a:rPr lang="tr-TR" b="1" dirty="0" smtClean="0">
              <a:solidFill>
                <a:schemeClr val="bg1"/>
              </a:solidFill>
            </a:rPr>
            <a:t>; öğrenme </a:t>
          </a:r>
          <a:r>
            <a:rPr lang="tr-TR" b="1" dirty="0">
              <a:solidFill>
                <a:schemeClr val="bg1"/>
              </a:solidFill>
            </a:rPr>
            <a:t>hızını ayarlama ve motivasyon yeterli tekrar</a:t>
          </a:r>
          <a:endParaRPr lang="en-US" b="1" dirty="0">
            <a:solidFill>
              <a:schemeClr val="bg1"/>
            </a:solidFill>
          </a:endParaRPr>
        </a:p>
      </dgm:t>
    </dgm:pt>
    <dgm:pt modelId="{2B935825-1E01-4DE4-BC0B-038190001E6B}" type="parTrans" cxnId="{634A3271-8C68-4686-92A2-E06B7307D59D}">
      <dgm:prSet/>
      <dgm:spPr/>
      <dgm:t>
        <a:bodyPr/>
        <a:lstStyle/>
        <a:p>
          <a:endParaRPr lang="en-US"/>
        </a:p>
      </dgm:t>
    </dgm:pt>
    <dgm:pt modelId="{6B8978C4-ACF4-40B0-975C-C3CD5BE6FDE7}" type="sibTrans" cxnId="{634A3271-8C68-4686-92A2-E06B7307D59D}">
      <dgm:prSet/>
      <dgm:spPr/>
      <dgm:t>
        <a:bodyPr/>
        <a:lstStyle/>
        <a:p>
          <a:endParaRPr lang="en-US"/>
        </a:p>
      </dgm:t>
    </dgm:pt>
    <dgm:pt modelId="{E8A86327-B612-4275-A8BA-5AF698923EB7}" type="pres">
      <dgm:prSet presAssocID="{C4895AA8-08C6-47F1-9A26-0BE802BCAB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A7925F-2E63-4BB4-B8BA-223488771EFE}" type="pres">
      <dgm:prSet presAssocID="{0D9187FE-1BD8-4CEC-8D26-66003CDBB70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E916D4-3A1D-4D20-BB1E-BF8AF6517DFC}" type="pres">
      <dgm:prSet presAssocID="{7AA8D87F-C939-45CE-BB63-9ED04D4DD425}" presName="spacer" presStyleCnt="0"/>
      <dgm:spPr/>
    </dgm:pt>
    <dgm:pt modelId="{7DB16CE0-B681-4EDB-9693-A1FDB5A119FA}" type="pres">
      <dgm:prSet presAssocID="{FF21D424-D713-44CF-8FCE-75C2AEEDB85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82AE260-F857-42D3-87BE-548D77EB07C3}" type="pres">
      <dgm:prSet presAssocID="{F06FE8B3-C911-4F79-B668-5249E7FDE273}" presName="spacer" presStyleCnt="0"/>
      <dgm:spPr/>
    </dgm:pt>
    <dgm:pt modelId="{609D1708-2A96-46E2-890F-16FE0B7FC65D}" type="pres">
      <dgm:prSet presAssocID="{756F5E57-1160-44F6-BD51-9FAF7D73F00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69F0E02-B35B-40AD-96F0-59206DE94FA3}" srcId="{C4895AA8-08C6-47F1-9A26-0BE802BCABA0}" destId="{FF21D424-D713-44CF-8FCE-75C2AEEDB856}" srcOrd="1" destOrd="0" parTransId="{127B7CC1-340E-4C79-91A1-D9FC05E2E8F5}" sibTransId="{F06FE8B3-C911-4F79-B668-5249E7FDE273}"/>
    <dgm:cxn modelId="{634A3271-8C68-4686-92A2-E06B7307D59D}" srcId="{C4895AA8-08C6-47F1-9A26-0BE802BCABA0}" destId="{756F5E57-1160-44F6-BD51-9FAF7D73F00B}" srcOrd="2" destOrd="0" parTransId="{2B935825-1E01-4DE4-BC0B-038190001E6B}" sibTransId="{6B8978C4-ACF4-40B0-975C-C3CD5BE6FDE7}"/>
    <dgm:cxn modelId="{2DB1A683-DFEB-4570-8E25-F839459A8227}" srcId="{C4895AA8-08C6-47F1-9A26-0BE802BCABA0}" destId="{0D9187FE-1BD8-4CEC-8D26-66003CDBB70C}" srcOrd="0" destOrd="0" parTransId="{C6DE5637-D482-44F8-B40E-4BE3104DF108}" sibTransId="{7AA8D87F-C939-45CE-BB63-9ED04D4DD425}"/>
    <dgm:cxn modelId="{56BFD0D9-39D7-43B4-A056-1EFF43D11597}" type="presOf" srcId="{756F5E57-1160-44F6-BD51-9FAF7D73F00B}" destId="{609D1708-2A96-46E2-890F-16FE0B7FC65D}" srcOrd="0" destOrd="0" presId="urn:microsoft.com/office/officeart/2005/8/layout/vList2"/>
    <dgm:cxn modelId="{F67F248C-5E57-49EA-B347-6F2102B48B1A}" type="presOf" srcId="{C4895AA8-08C6-47F1-9A26-0BE802BCABA0}" destId="{E8A86327-B612-4275-A8BA-5AF698923EB7}" srcOrd="0" destOrd="0" presId="urn:microsoft.com/office/officeart/2005/8/layout/vList2"/>
    <dgm:cxn modelId="{7FBFEC42-9474-4B4A-913C-E439A962C882}" type="presOf" srcId="{FF21D424-D713-44CF-8FCE-75C2AEEDB856}" destId="{7DB16CE0-B681-4EDB-9693-A1FDB5A119FA}" srcOrd="0" destOrd="0" presId="urn:microsoft.com/office/officeart/2005/8/layout/vList2"/>
    <dgm:cxn modelId="{519C694E-8895-4AC3-8AB9-1EFF4482CC88}" type="presOf" srcId="{0D9187FE-1BD8-4CEC-8D26-66003CDBB70C}" destId="{71A7925F-2E63-4BB4-B8BA-223488771EFE}" srcOrd="0" destOrd="0" presId="urn:microsoft.com/office/officeart/2005/8/layout/vList2"/>
    <dgm:cxn modelId="{BCE41340-756E-4268-A509-A12052581360}" type="presParOf" srcId="{E8A86327-B612-4275-A8BA-5AF698923EB7}" destId="{71A7925F-2E63-4BB4-B8BA-223488771EFE}" srcOrd="0" destOrd="0" presId="urn:microsoft.com/office/officeart/2005/8/layout/vList2"/>
    <dgm:cxn modelId="{07D95CCD-BB49-4477-B963-72C61D6A5EDC}" type="presParOf" srcId="{E8A86327-B612-4275-A8BA-5AF698923EB7}" destId="{EDE916D4-3A1D-4D20-BB1E-BF8AF6517DFC}" srcOrd="1" destOrd="0" presId="urn:microsoft.com/office/officeart/2005/8/layout/vList2"/>
    <dgm:cxn modelId="{61AD3650-1957-4162-82F9-FF3470B3EF0D}" type="presParOf" srcId="{E8A86327-B612-4275-A8BA-5AF698923EB7}" destId="{7DB16CE0-B681-4EDB-9693-A1FDB5A119FA}" srcOrd="2" destOrd="0" presId="urn:microsoft.com/office/officeart/2005/8/layout/vList2"/>
    <dgm:cxn modelId="{5537BF8A-0676-4C27-9B42-4227614F7941}" type="presParOf" srcId="{E8A86327-B612-4275-A8BA-5AF698923EB7}" destId="{E82AE260-F857-42D3-87BE-548D77EB07C3}" srcOrd="3" destOrd="0" presId="urn:microsoft.com/office/officeart/2005/8/layout/vList2"/>
    <dgm:cxn modelId="{8D32A056-50A4-469B-8A84-372AAEEC9958}" type="presParOf" srcId="{E8A86327-B612-4275-A8BA-5AF698923EB7}" destId="{609D1708-2A96-46E2-890F-16FE0B7FC65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7CF6A-9C6F-45FC-813D-B0C5D254D11D}">
      <dsp:nvSpPr>
        <dsp:cNvPr id="0" name=""/>
        <dsp:cNvSpPr/>
      </dsp:nvSpPr>
      <dsp:spPr>
        <a:xfrm>
          <a:off x="0" y="77687"/>
          <a:ext cx="4929186" cy="8526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/>
            <a:t>Yetişkin Kimdir?</a:t>
          </a:r>
          <a:endParaRPr lang="en-US" sz="2200" kern="1200"/>
        </a:p>
      </dsp:txBody>
      <dsp:txXfrm>
        <a:off x="41622" y="119309"/>
        <a:ext cx="4845942" cy="769393"/>
      </dsp:txXfrm>
    </dsp:sp>
    <dsp:sp modelId="{E0DDD4F0-C57F-4F96-A8A5-0FF459C629D3}">
      <dsp:nvSpPr>
        <dsp:cNvPr id="0" name=""/>
        <dsp:cNvSpPr/>
      </dsp:nvSpPr>
      <dsp:spPr>
        <a:xfrm>
          <a:off x="0" y="993684"/>
          <a:ext cx="4929186" cy="852637"/>
        </a:xfrm>
        <a:prstGeom prst="roundRect">
          <a:avLst/>
        </a:prstGeom>
        <a:solidFill>
          <a:schemeClr val="accent2">
            <a:hueOff val="-2930532"/>
            <a:satOff val="5119"/>
            <a:lumOff val="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/>
            <a:t>Yetişkin Eğitimi Nedir?</a:t>
          </a:r>
          <a:endParaRPr lang="en-US" sz="2200" kern="1200" dirty="0"/>
        </a:p>
      </dsp:txBody>
      <dsp:txXfrm>
        <a:off x="41622" y="1035306"/>
        <a:ext cx="4845942" cy="769393"/>
      </dsp:txXfrm>
    </dsp:sp>
    <dsp:sp modelId="{983ECFCD-224C-4DB2-ACE6-3080E4EDC8F2}">
      <dsp:nvSpPr>
        <dsp:cNvPr id="0" name=""/>
        <dsp:cNvSpPr/>
      </dsp:nvSpPr>
      <dsp:spPr>
        <a:xfrm>
          <a:off x="0" y="1909682"/>
          <a:ext cx="4929186" cy="852637"/>
        </a:xfrm>
        <a:prstGeom prst="roundRect">
          <a:avLst/>
        </a:prstGeom>
        <a:solidFill>
          <a:schemeClr val="accent2">
            <a:hueOff val="-5861063"/>
            <a:satOff val="10237"/>
            <a:lumOff val="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/>
            <a:t>Yetişkin Eğitiminin Temel İlkeleri (</a:t>
          </a:r>
          <a:r>
            <a:rPr lang="tr-TR" sz="2200" b="1" kern="1200" dirty="0" err="1"/>
            <a:t>Andragoji</a:t>
          </a:r>
          <a:r>
            <a:rPr lang="tr-TR" sz="2200" b="1" kern="1200" dirty="0"/>
            <a:t>)</a:t>
          </a:r>
          <a:endParaRPr lang="en-US" sz="2200" kern="1200" dirty="0"/>
        </a:p>
      </dsp:txBody>
      <dsp:txXfrm>
        <a:off x="41622" y="1951304"/>
        <a:ext cx="4845942" cy="769393"/>
      </dsp:txXfrm>
    </dsp:sp>
    <dsp:sp modelId="{E28DA2A3-2A3E-450A-8CB5-85541CFD340B}">
      <dsp:nvSpPr>
        <dsp:cNvPr id="0" name=""/>
        <dsp:cNvSpPr/>
      </dsp:nvSpPr>
      <dsp:spPr>
        <a:xfrm>
          <a:off x="0" y="2825680"/>
          <a:ext cx="4929186" cy="852637"/>
        </a:xfrm>
        <a:prstGeom prst="roundRect">
          <a:avLst/>
        </a:prstGeom>
        <a:solidFill>
          <a:schemeClr val="accent2">
            <a:hueOff val="-8791595"/>
            <a:satOff val="15356"/>
            <a:lumOff val="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/>
            <a:t>Yetişkinlerde Öğrenme</a:t>
          </a:r>
          <a:endParaRPr lang="en-US" sz="2200" kern="1200" dirty="0"/>
        </a:p>
      </dsp:txBody>
      <dsp:txXfrm>
        <a:off x="41622" y="2867302"/>
        <a:ext cx="4845942" cy="769393"/>
      </dsp:txXfrm>
    </dsp:sp>
    <dsp:sp modelId="{105A5053-7F69-4BBF-A81A-DBB595A0BBF1}">
      <dsp:nvSpPr>
        <dsp:cNvPr id="0" name=""/>
        <dsp:cNvSpPr/>
      </dsp:nvSpPr>
      <dsp:spPr>
        <a:xfrm>
          <a:off x="0" y="3741677"/>
          <a:ext cx="4929186" cy="852637"/>
        </a:xfrm>
        <a:prstGeom prst="roundRect">
          <a:avLst/>
        </a:prstGeom>
        <a:solidFill>
          <a:schemeClr val="accent2">
            <a:hueOff val="-11722126"/>
            <a:satOff val="20474"/>
            <a:lumOff val="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/>
            <a:t>Yetişkinlerin Öğrenme Özellikleri</a:t>
          </a:r>
          <a:endParaRPr lang="en-US" sz="2200" kern="1200" dirty="0"/>
        </a:p>
      </dsp:txBody>
      <dsp:txXfrm>
        <a:off x="41622" y="3783299"/>
        <a:ext cx="4845942" cy="769393"/>
      </dsp:txXfrm>
    </dsp:sp>
    <dsp:sp modelId="{0330D071-6DD7-41DC-9DE0-ACCE76B98125}">
      <dsp:nvSpPr>
        <dsp:cNvPr id="0" name=""/>
        <dsp:cNvSpPr/>
      </dsp:nvSpPr>
      <dsp:spPr>
        <a:xfrm>
          <a:off x="0" y="4657675"/>
          <a:ext cx="4929186" cy="852637"/>
        </a:xfrm>
        <a:prstGeom prst="roundRect">
          <a:avLst/>
        </a:prstGeom>
        <a:solidFill>
          <a:schemeClr val="accent2">
            <a:hueOff val="-14652658"/>
            <a:satOff val="25593"/>
            <a:lumOff val="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/>
            <a:t>Yetişkinlerin Etkili Öğrenme Yolları</a:t>
          </a:r>
          <a:endParaRPr lang="en-US" sz="2200" kern="1200" dirty="0"/>
        </a:p>
      </dsp:txBody>
      <dsp:txXfrm>
        <a:off x="41622" y="4699297"/>
        <a:ext cx="4845942" cy="769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8C70D-3DD6-420D-8ED0-4F68769452CF}">
      <dsp:nvSpPr>
        <dsp:cNvPr id="0" name=""/>
        <dsp:cNvSpPr/>
      </dsp:nvSpPr>
      <dsp:spPr>
        <a:xfrm>
          <a:off x="0" y="31562"/>
          <a:ext cx="4929186" cy="13272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/>
            <a:t>Yetişkinlerin Eğitime Katılma/Öğrenme Engelleri </a:t>
          </a:r>
          <a:endParaRPr lang="en-US" sz="2500" b="1" kern="1200" dirty="0"/>
        </a:p>
      </dsp:txBody>
      <dsp:txXfrm>
        <a:off x="64789" y="96351"/>
        <a:ext cx="4799608" cy="1197640"/>
      </dsp:txXfrm>
    </dsp:sp>
    <dsp:sp modelId="{BCDF9065-B08E-45FF-8DA7-A68A553BF7C9}">
      <dsp:nvSpPr>
        <dsp:cNvPr id="0" name=""/>
        <dsp:cNvSpPr/>
      </dsp:nvSpPr>
      <dsp:spPr>
        <a:xfrm>
          <a:off x="0" y="1430781"/>
          <a:ext cx="4929186" cy="1327218"/>
        </a:xfrm>
        <a:prstGeom prst="roundRect">
          <a:avLst/>
        </a:prstGeom>
        <a:solidFill>
          <a:schemeClr val="accent2">
            <a:hueOff val="-4884219"/>
            <a:satOff val="8531"/>
            <a:lumOff val="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/>
            <a:t>Yetişkin Eğitimcide Bulunması Gereken Nitelikler</a:t>
          </a:r>
          <a:endParaRPr lang="en-US" sz="2500" b="1" kern="1200"/>
        </a:p>
      </dsp:txBody>
      <dsp:txXfrm>
        <a:off x="64789" y="1495570"/>
        <a:ext cx="4799608" cy="1197640"/>
      </dsp:txXfrm>
    </dsp:sp>
    <dsp:sp modelId="{C034A073-9708-4527-8506-7FE981F93698}">
      <dsp:nvSpPr>
        <dsp:cNvPr id="0" name=""/>
        <dsp:cNvSpPr/>
      </dsp:nvSpPr>
      <dsp:spPr>
        <a:xfrm>
          <a:off x="0" y="2830000"/>
          <a:ext cx="4929186" cy="1327218"/>
        </a:xfrm>
        <a:prstGeom prst="roundRect">
          <a:avLst/>
        </a:prstGeom>
        <a:solidFill>
          <a:schemeClr val="accent2">
            <a:hueOff val="-9768439"/>
            <a:satOff val="17062"/>
            <a:lumOff val="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/>
            <a:t>Eğitim Ortamlarında Yetişkinlerle İletişim</a:t>
          </a:r>
          <a:endParaRPr lang="en-US" sz="2500" b="1" kern="1200"/>
        </a:p>
      </dsp:txBody>
      <dsp:txXfrm>
        <a:off x="64789" y="2894789"/>
        <a:ext cx="4799608" cy="1197640"/>
      </dsp:txXfrm>
    </dsp:sp>
    <dsp:sp modelId="{52C690DE-9C39-4CFC-BE1E-A05C542FFA77}">
      <dsp:nvSpPr>
        <dsp:cNvPr id="0" name=""/>
        <dsp:cNvSpPr/>
      </dsp:nvSpPr>
      <dsp:spPr>
        <a:xfrm>
          <a:off x="0" y="4229218"/>
          <a:ext cx="4929186" cy="1327218"/>
        </a:xfrm>
        <a:prstGeom prst="roundRect">
          <a:avLst/>
        </a:prstGeom>
        <a:solidFill>
          <a:schemeClr val="accent2">
            <a:hueOff val="-14652658"/>
            <a:satOff val="25593"/>
            <a:lumOff val="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/>
            <a:t>Yetişkin Eğitiminde Materyal Kullanımı </a:t>
          </a:r>
          <a:endParaRPr lang="en-US" sz="2500" b="1" kern="1200"/>
        </a:p>
      </dsp:txBody>
      <dsp:txXfrm>
        <a:off x="64789" y="4294007"/>
        <a:ext cx="4799608" cy="1197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018B6-E7C6-4653-AF36-A28229809CC4}">
      <dsp:nvSpPr>
        <dsp:cNvPr id="0" name=""/>
        <dsp:cNvSpPr/>
      </dsp:nvSpPr>
      <dsp:spPr>
        <a:xfrm>
          <a:off x="0" y="1013799"/>
          <a:ext cx="4929186" cy="538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1" kern="1200">
              <a:solidFill>
                <a:schemeClr val="tx1"/>
              </a:solidFill>
            </a:rPr>
            <a:t>1- Bilme Gereksinimi</a:t>
          </a:r>
          <a:endParaRPr lang="en-US" sz="2300" b="1" kern="1200">
            <a:solidFill>
              <a:schemeClr val="tx1"/>
            </a:solidFill>
          </a:endParaRPr>
        </a:p>
      </dsp:txBody>
      <dsp:txXfrm>
        <a:off x="26273" y="1040072"/>
        <a:ext cx="4876640" cy="485654"/>
      </dsp:txXfrm>
    </dsp:sp>
    <dsp:sp modelId="{C199BBCC-3A42-46DB-A93C-34D04B0E8C00}">
      <dsp:nvSpPr>
        <dsp:cNvPr id="0" name=""/>
        <dsp:cNvSpPr/>
      </dsp:nvSpPr>
      <dsp:spPr>
        <a:xfrm>
          <a:off x="0" y="1618239"/>
          <a:ext cx="4929186" cy="538200"/>
        </a:xfrm>
        <a:prstGeom prst="roundRect">
          <a:avLst/>
        </a:prstGeom>
        <a:solidFill>
          <a:schemeClr val="accent2">
            <a:hueOff val="-2930532"/>
            <a:satOff val="5119"/>
            <a:lumOff val="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1" kern="1200">
              <a:solidFill>
                <a:schemeClr val="tx1"/>
              </a:solidFill>
            </a:rPr>
            <a:t>2- Benlik Algısı (BEN KİMİM?)</a:t>
          </a:r>
          <a:endParaRPr lang="en-US" sz="2300" b="1" kern="1200">
            <a:solidFill>
              <a:schemeClr val="tx1"/>
            </a:solidFill>
          </a:endParaRPr>
        </a:p>
      </dsp:txBody>
      <dsp:txXfrm>
        <a:off x="26273" y="1644512"/>
        <a:ext cx="4876640" cy="485654"/>
      </dsp:txXfrm>
    </dsp:sp>
    <dsp:sp modelId="{796EE114-18B9-4EF2-AB75-538286851764}">
      <dsp:nvSpPr>
        <dsp:cNvPr id="0" name=""/>
        <dsp:cNvSpPr/>
      </dsp:nvSpPr>
      <dsp:spPr>
        <a:xfrm>
          <a:off x="0" y="2222680"/>
          <a:ext cx="4929186" cy="538200"/>
        </a:xfrm>
        <a:prstGeom prst="roundRect">
          <a:avLst/>
        </a:prstGeom>
        <a:solidFill>
          <a:schemeClr val="accent2">
            <a:hueOff val="-5861063"/>
            <a:satOff val="10237"/>
            <a:lumOff val="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1" kern="1200">
              <a:solidFill>
                <a:schemeClr val="tx1"/>
              </a:solidFill>
            </a:rPr>
            <a:t>3- Motivasyon</a:t>
          </a:r>
          <a:endParaRPr lang="en-US" sz="2300" b="1" kern="1200">
            <a:solidFill>
              <a:schemeClr val="tx1"/>
            </a:solidFill>
          </a:endParaRPr>
        </a:p>
      </dsp:txBody>
      <dsp:txXfrm>
        <a:off x="26273" y="2248953"/>
        <a:ext cx="4876640" cy="485654"/>
      </dsp:txXfrm>
    </dsp:sp>
    <dsp:sp modelId="{70A147B8-D442-4474-89A9-2C662C9C40A1}">
      <dsp:nvSpPr>
        <dsp:cNvPr id="0" name=""/>
        <dsp:cNvSpPr/>
      </dsp:nvSpPr>
      <dsp:spPr>
        <a:xfrm>
          <a:off x="0" y="2827120"/>
          <a:ext cx="4929186" cy="538200"/>
        </a:xfrm>
        <a:prstGeom prst="roundRect">
          <a:avLst/>
        </a:prstGeom>
        <a:solidFill>
          <a:schemeClr val="accent2">
            <a:hueOff val="-8791595"/>
            <a:satOff val="15356"/>
            <a:lumOff val="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1" kern="1200">
              <a:solidFill>
                <a:schemeClr val="tx1"/>
              </a:solidFill>
            </a:rPr>
            <a:t>4- Öğrenmeye Yönelim </a:t>
          </a:r>
          <a:endParaRPr lang="en-US" sz="2300" b="1" kern="1200">
            <a:solidFill>
              <a:schemeClr val="tx1"/>
            </a:solidFill>
          </a:endParaRPr>
        </a:p>
      </dsp:txBody>
      <dsp:txXfrm>
        <a:off x="26273" y="2853393"/>
        <a:ext cx="4876640" cy="485654"/>
      </dsp:txXfrm>
    </dsp:sp>
    <dsp:sp modelId="{D6056843-AFC7-4CB8-A15F-46BDCA38349F}">
      <dsp:nvSpPr>
        <dsp:cNvPr id="0" name=""/>
        <dsp:cNvSpPr/>
      </dsp:nvSpPr>
      <dsp:spPr>
        <a:xfrm>
          <a:off x="0" y="3431560"/>
          <a:ext cx="4929186" cy="538200"/>
        </a:xfrm>
        <a:prstGeom prst="roundRect">
          <a:avLst/>
        </a:prstGeom>
        <a:solidFill>
          <a:schemeClr val="accent2">
            <a:hueOff val="-11722126"/>
            <a:satOff val="20474"/>
            <a:lumOff val="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1" kern="1200">
              <a:solidFill>
                <a:schemeClr val="tx1"/>
              </a:solidFill>
            </a:rPr>
            <a:t>5- Deneyimler</a:t>
          </a:r>
          <a:endParaRPr lang="en-US" sz="2300" b="1" kern="1200">
            <a:solidFill>
              <a:schemeClr val="tx1"/>
            </a:solidFill>
          </a:endParaRPr>
        </a:p>
      </dsp:txBody>
      <dsp:txXfrm>
        <a:off x="26273" y="3457833"/>
        <a:ext cx="4876640" cy="485654"/>
      </dsp:txXfrm>
    </dsp:sp>
    <dsp:sp modelId="{744E07B5-8E08-46FB-91BC-BEA7E300AF2F}">
      <dsp:nvSpPr>
        <dsp:cNvPr id="0" name=""/>
        <dsp:cNvSpPr/>
      </dsp:nvSpPr>
      <dsp:spPr>
        <a:xfrm>
          <a:off x="0" y="4036000"/>
          <a:ext cx="4929186" cy="538200"/>
        </a:xfrm>
        <a:prstGeom prst="roundRect">
          <a:avLst/>
        </a:prstGeom>
        <a:solidFill>
          <a:schemeClr val="accent2">
            <a:hueOff val="-14652658"/>
            <a:satOff val="25593"/>
            <a:lumOff val="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1" kern="1200">
              <a:solidFill>
                <a:schemeClr val="tx1"/>
              </a:solidFill>
            </a:rPr>
            <a:t>6- Öğrenmeye hazır olma</a:t>
          </a:r>
          <a:endParaRPr lang="en-US" sz="2300" b="1" kern="1200">
            <a:solidFill>
              <a:schemeClr val="tx1"/>
            </a:solidFill>
          </a:endParaRPr>
        </a:p>
      </dsp:txBody>
      <dsp:txXfrm>
        <a:off x="26273" y="4062273"/>
        <a:ext cx="4876640" cy="485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7DAD1-0427-41A9-BC41-7C858819586B}">
      <dsp:nvSpPr>
        <dsp:cNvPr id="0" name=""/>
        <dsp:cNvSpPr/>
      </dsp:nvSpPr>
      <dsp:spPr>
        <a:xfrm>
          <a:off x="0" y="682"/>
          <a:ext cx="4929186" cy="15961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329B9-4E2E-4005-B359-A72EFBAD85C9}">
      <dsp:nvSpPr>
        <dsp:cNvPr id="0" name=""/>
        <dsp:cNvSpPr/>
      </dsp:nvSpPr>
      <dsp:spPr>
        <a:xfrm>
          <a:off x="482844" y="359822"/>
          <a:ext cx="877899" cy="8778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54178-7331-4EA0-BD95-A9BECD56D0DF}">
      <dsp:nvSpPr>
        <dsp:cNvPr id="0" name=""/>
        <dsp:cNvSpPr/>
      </dsp:nvSpPr>
      <dsp:spPr>
        <a:xfrm>
          <a:off x="1843589" y="682"/>
          <a:ext cx="3085597" cy="1596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29" tIns="168929" rIns="168929" bIns="168929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>
              <a:solidFill>
                <a:schemeClr val="bg1"/>
              </a:solidFill>
            </a:rPr>
            <a:t>Kursiyerlerinizin kendilerini rahat hissetmesini sağlayacak güvenilir bir eğitim ortamı oluşturun. 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1843589" y="682"/>
        <a:ext cx="3085597" cy="1596181"/>
      </dsp:txXfrm>
    </dsp:sp>
    <dsp:sp modelId="{70CAA769-428D-4A33-8D04-52F5747DDF36}">
      <dsp:nvSpPr>
        <dsp:cNvPr id="0" name=""/>
        <dsp:cNvSpPr/>
      </dsp:nvSpPr>
      <dsp:spPr>
        <a:xfrm>
          <a:off x="0" y="1995909"/>
          <a:ext cx="4929186" cy="15961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C2F18F-09B5-4308-9898-0A2D94BA3FB3}">
      <dsp:nvSpPr>
        <dsp:cNvPr id="0" name=""/>
        <dsp:cNvSpPr/>
      </dsp:nvSpPr>
      <dsp:spPr>
        <a:xfrm>
          <a:off x="482844" y="2355050"/>
          <a:ext cx="877899" cy="87789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2942B9-8217-4F7A-BEFA-B3F4AA19B2C7}">
      <dsp:nvSpPr>
        <dsp:cNvPr id="0" name=""/>
        <dsp:cNvSpPr/>
      </dsp:nvSpPr>
      <dsp:spPr>
        <a:xfrm>
          <a:off x="1843589" y="1995909"/>
          <a:ext cx="3085597" cy="1596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29" tIns="168929" rIns="168929" bIns="168929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>
              <a:solidFill>
                <a:schemeClr val="bg1"/>
              </a:solidFill>
            </a:rPr>
            <a:t>Güvenilir bir eğitim ortamında</a:t>
          </a:r>
          <a:r>
            <a:rPr lang="tr-TR" sz="1500" kern="1200" dirty="0">
              <a:solidFill>
                <a:schemeClr val="bg1"/>
              </a:solidFill>
            </a:rPr>
            <a:t>, yıkıcı eleştiriler, yargılamalar, beden dili ile bile olsa yetişkini suçlayıcı davranışlar bulunamaz. (</a:t>
          </a:r>
          <a:r>
            <a:rPr lang="tr-TR" sz="1500" kern="1200" dirty="0" err="1">
              <a:solidFill>
                <a:schemeClr val="bg1"/>
              </a:solidFill>
            </a:rPr>
            <a:t>Mobbing</a:t>
          </a:r>
          <a:r>
            <a:rPr lang="tr-TR" sz="1500" kern="1200" dirty="0">
              <a:solidFill>
                <a:schemeClr val="bg1"/>
              </a:solidFill>
            </a:rPr>
            <a:t> çalışması)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1843589" y="1995909"/>
        <a:ext cx="3085597" cy="1596181"/>
      </dsp:txXfrm>
    </dsp:sp>
    <dsp:sp modelId="{8A8BABC4-C3A4-44F6-B3DB-57B46F250AE3}">
      <dsp:nvSpPr>
        <dsp:cNvPr id="0" name=""/>
        <dsp:cNvSpPr/>
      </dsp:nvSpPr>
      <dsp:spPr>
        <a:xfrm>
          <a:off x="0" y="3991136"/>
          <a:ext cx="4929186" cy="15961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D6A446-B735-4B1C-8FA9-B0CBF5C531B7}">
      <dsp:nvSpPr>
        <dsp:cNvPr id="0" name=""/>
        <dsp:cNvSpPr/>
      </dsp:nvSpPr>
      <dsp:spPr>
        <a:xfrm>
          <a:off x="482844" y="4350277"/>
          <a:ext cx="877899" cy="877899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CA2C4-38DE-4DE8-9565-762090638E08}">
      <dsp:nvSpPr>
        <dsp:cNvPr id="0" name=""/>
        <dsp:cNvSpPr/>
      </dsp:nvSpPr>
      <dsp:spPr>
        <a:xfrm>
          <a:off x="1843589" y="3991136"/>
          <a:ext cx="3085597" cy="1596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29" tIns="168929" rIns="168929" bIns="168929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/>
            <a:t>Kendiniz sağlıklı iletişim </a:t>
          </a:r>
          <a:r>
            <a:rPr lang="tr-TR" sz="1500" kern="1200" dirty="0"/>
            <a:t>kurduğunuz gibi, diğer </a:t>
          </a:r>
          <a:r>
            <a:rPr lang="tr-TR" sz="1500" b="1" kern="1200" dirty="0"/>
            <a:t>kursiyerlerin de birbiri ile </a:t>
          </a:r>
          <a:r>
            <a:rPr lang="tr-TR" sz="1500" kern="1200" dirty="0"/>
            <a:t>olumlu tutumlarla iletişim kurması için liderlik edin. </a:t>
          </a:r>
          <a:endParaRPr lang="en-US" sz="1500" kern="1200" dirty="0"/>
        </a:p>
      </dsp:txBody>
      <dsp:txXfrm>
        <a:off x="1843589" y="3991136"/>
        <a:ext cx="3085597" cy="15961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A9BF2-78F1-4DCD-8A15-B883B2FDDE1B}">
      <dsp:nvSpPr>
        <dsp:cNvPr id="0" name=""/>
        <dsp:cNvSpPr/>
      </dsp:nvSpPr>
      <dsp:spPr>
        <a:xfrm>
          <a:off x="0" y="682"/>
          <a:ext cx="4929186" cy="15961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B73CD-005D-4242-BFE7-4EC0002EB6A9}">
      <dsp:nvSpPr>
        <dsp:cNvPr id="0" name=""/>
        <dsp:cNvSpPr/>
      </dsp:nvSpPr>
      <dsp:spPr>
        <a:xfrm>
          <a:off x="482844" y="359822"/>
          <a:ext cx="877899" cy="8778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F0667-E31D-4ED1-9AEA-3E38E724DC39}">
      <dsp:nvSpPr>
        <dsp:cNvPr id="0" name=""/>
        <dsp:cNvSpPr/>
      </dsp:nvSpPr>
      <dsp:spPr>
        <a:xfrm>
          <a:off x="1843589" y="682"/>
          <a:ext cx="3085597" cy="1596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29" tIns="168929" rIns="168929" bIns="168929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Takdir edin </a:t>
          </a:r>
          <a:endParaRPr lang="en-US" sz="2500" kern="1200"/>
        </a:p>
      </dsp:txBody>
      <dsp:txXfrm>
        <a:off x="1843589" y="682"/>
        <a:ext cx="3085597" cy="1596181"/>
      </dsp:txXfrm>
    </dsp:sp>
    <dsp:sp modelId="{AB55820C-7C3F-4924-BE6D-B46A5EC94F8F}">
      <dsp:nvSpPr>
        <dsp:cNvPr id="0" name=""/>
        <dsp:cNvSpPr/>
      </dsp:nvSpPr>
      <dsp:spPr>
        <a:xfrm>
          <a:off x="0" y="1995909"/>
          <a:ext cx="4929186" cy="15961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9A515C-B52D-4603-865F-FD14F6A132E2}">
      <dsp:nvSpPr>
        <dsp:cNvPr id="0" name=""/>
        <dsp:cNvSpPr/>
      </dsp:nvSpPr>
      <dsp:spPr>
        <a:xfrm>
          <a:off x="482844" y="2355050"/>
          <a:ext cx="877899" cy="8778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5A9B9-B1FA-419E-BC06-894DD8C39E22}">
      <dsp:nvSpPr>
        <dsp:cNvPr id="0" name=""/>
        <dsp:cNvSpPr/>
      </dsp:nvSpPr>
      <dsp:spPr>
        <a:xfrm>
          <a:off x="1843589" y="1995909"/>
          <a:ext cx="3085597" cy="1596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29" tIns="168929" rIns="168929" bIns="168929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Başarılarından söz edin </a:t>
          </a:r>
          <a:endParaRPr lang="en-US" sz="2500" kern="1200"/>
        </a:p>
      </dsp:txBody>
      <dsp:txXfrm>
        <a:off x="1843589" y="1995909"/>
        <a:ext cx="3085597" cy="1596181"/>
      </dsp:txXfrm>
    </dsp:sp>
    <dsp:sp modelId="{AC754D97-CC6C-4EF2-9F8B-85343B579FC2}">
      <dsp:nvSpPr>
        <dsp:cNvPr id="0" name=""/>
        <dsp:cNvSpPr/>
      </dsp:nvSpPr>
      <dsp:spPr>
        <a:xfrm>
          <a:off x="0" y="3991136"/>
          <a:ext cx="4929186" cy="15961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90BDCF-46DE-4ECA-A31F-8CB13E33A851}">
      <dsp:nvSpPr>
        <dsp:cNvPr id="0" name=""/>
        <dsp:cNvSpPr/>
      </dsp:nvSpPr>
      <dsp:spPr>
        <a:xfrm>
          <a:off x="482844" y="4350277"/>
          <a:ext cx="877899" cy="8778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F5DCF-4660-4D1E-9519-A3E47E403815}">
      <dsp:nvSpPr>
        <dsp:cNvPr id="0" name=""/>
        <dsp:cNvSpPr/>
      </dsp:nvSpPr>
      <dsp:spPr>
        <a:xfrm>
          <a:off x="1843589" y="3991136"/>
          <a:ext cx="3085597" cy="1596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29" tIns="168929" rIns="168929" bIns="168929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/>
            <a:t>Göremezden gelmeyin   </a:t>
          </a:r>
          <a:r>
            <a:rPr lang="tr-TR" sz="2500" kern="1200">
              <a:sym typeface="Wingdings" panose="05000000000000000000" pitchFamily="2" charset="2"/>
            </a:rPr>
            <a:t></a:t>
          </a:r>
          <a:r>
            <a:rPr lang="tr-TR" sz="2500" kern="1200"/>
            <a:t>  </a:t>
          </a:r>
          <a:endParaRPr lang="en-US" sz="2500" kern="1200"/>
        </a:p>
      </dsp:txBody>
      <dsp:txXfrm>
        <a:off x="1843589" y="3991136"/>
        <a:ext cx="3085597" cy="15961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C4FA9-2DF4-44D7-AA01-81FE77F75A54}">
      <dsp:nvSpPr>
        <dsp:cNvPr id="0" name=""/>
        <dsp:cNvSpPr/>
      </dsp:nvSpPr>
      <dsp:spPr>
        <a:xfrm>
          <a:off x="1963303" y="325"/>
          <a:ext cx="3617193" cy="3617193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/>
            <a:t>Teşekkürler…</a:t>
          </a:r>
          <a:endParaRPr lang="en-US" sz="1700" kern="1200"/>
        </a:p>
      </dsp:txBody>
      <dsp:txXfrm>
        <a:off x="2867601" y="325"/>
        <a:ext cx="1808597" cy="29841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7925F-2E63-4BB4-B8BA-223488771EFE}">
      <dsp:nvSpPr>
        <dsp:cNvPr id="0" name=""/>
        <dsp:cNvSpPr/>
      </dsp:nvSpPr>
      <dsp:spPr>
        <a:xfrm>
          <a:off x="0" y="3977"/>
          <a:ext cx="4929186" cy="18292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u="sng" kern="1200" dirty="0">
              <a:solidFill>
                <a:schemeClr val="bg1"/>
              </a:solidFill>
            </a:rPr>
            <a:t>Görme Yetisi: </a:t>
          </a:r>
          <a:r>
            <a:rPr lang="tr-TR" sz="1600" b="1" kern="1200" dirty="0">
              <a:solidFill>
                <a:schemeClr val="bg1"/>
              </a:solidFill>
            </a:rPr>
            <a:t>20-25 yaşları arasında en yüksek düzeydedir, 40-45 yaşlarında birden bire düşebilir, </a:t>
          </a:r>
          <a:r>
            <a:rPr lang="tr-TR" sz="1600" b="1" kern="1200" dirty="0" err="1">
              <a:solidFill>
                <a:schemeClr val="bg1"/>
              </a:solidFill>
            </a:rPr>
            <a:t>dolayısıyla;işitsel</a:t>
          </a:r>
          <a:r>
            <a:rPr lang="tr-TR" sz="1600" b="1" kern="1200" dirty="0">
              <a:solidFill>
                <a:schemeClr val="bg1"/>
              </a:solidFill>
            </a:rPr>
            <a:t> destekli araç ve materyaller kullanılmalı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89299" y="93276"/>
        <a:ext cx="4750588" cy="1650697"/>
      </dsp:txXfrm>
    </dsp:sp>
    <dsp:sp modelId="{7DB16CE0-B681-4EDB-9693-A1FDB5A119FA}">
      <dsp:nvSpPr>
        <dsp:cNvPr id="0" name=""/>
        <dsp:cNvSpPr/>
      </dsp:nvSpPr>
      <dsp:spPr>
        <a:xfrm>
          <a:off x="0" y="1879352"/>
          <a:ext cx="4929186" cy="18292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u="sng" kern="1200" dirty="0">
              <a:solidFill>
                <a:schemeClr val="bg1"/>
              </a:solidFill>
            </a:rPr>
            <a:t>İşitme Yetisi: </a:t>
          </a:r>
          <a:r>
            <a:rPr lang="tr-TR" sz="1600" b="1" kern="1200" dirty="0">
              <a:solidFill>
                <a:schemeClr val="bg1"/>
              </a:solidFill>
            </a:rPr>
            <a:t>Yaşın ilerlemesine bağlı olarak işitme gücünde azalma olabilir, dolayısıyla; ses tonu iyi ayarlanmalı</a:t>
          </a:r>
          <a:r>
            <a:rPr lang="tr-TR" sz="1600" b="1" kern="1200" dirty="0" smtClean="0">
              <a:solidFill>
                <a:schemeClr val="bg1"/>
              </a:solidFill>
            </a:rPr>
            <a:t>, dudak </a:t>
          </a:r>
          <a:r>
            <a:rPr lang="tr-TR" sz="1600" b="1" kern="1200" dirty="0">
              <a:solidFill>
                <a:schemeClr val="bg1"/>
              </a:solidFill>
            </a:rPr>
            <a:t>mimikleri anlaşılacak şekilde konuşulmalı görsel destekli araç ve materyaller kullanılmalı. Bu destek araçları sağlıklı işitemeyen bir birey için tasarlanmalı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89299" y="1968651"/>
        <a:ext cx="4750588" cy="1650697"/>
      </dsp:txXfrm>
    </dsp:sp>
    <dsp:sp modelId="{609D1708-2A96-46E2-890F-16FE0B7FC65D}">
      <dsp:nvSpPr>
        <dsp:cNvPr id="0" name=""/>
        <dsp:cNvSpPr/>
      </dsp:nvSpPr>
      <dsp:spPr>
        <a:xfrm>
          <a:off x="0" y="3754727"/>
          <a:ext cx="4929186" cy="18292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u="sng" kern="1200" dirty="0">
              <a:solidFill>
                <a:schemeClr val="bg1"/>
              </a:solidFill>
            </a:rPr>
            <a:t>Hafıza Yetisi: </a:t>
          </a:r>
          <a:r>
            <a:rPr lang="tr-TR" sz="1600" b="1" kern="1200" dirty="0">
              <a:solidFill>
                <a:schemeClr val="bg1"/>
              </a:solidFill>
            </a:rPr>
            <a:t>özellikle 45 yaşından sonra hafızada bir zayıflama görülebilir, dolayısıyla</a:t>
          </a:r>
          <a:r>
            <a:rPr lang="tr-TR" sz="1600" b="1" kern="1200" dirty="0" smtClean="0">
              <a:solidFill>
                <a:schemeClr val="bg1"/>
              </a:solidFill>
            </a:rPr>
            <a:t>; öğrenme </a:t>
          </a:r>
          <a:r>
            <a:rPr lang="tr-TR" sz="1600" b="1" kern="1200" dirty="0">
              <a:solidFill>
                <a:schemeClr val="bg1"/>
              </a:solidFill>
            </a:rPr>
            <a:t>hızını ayarlama ve motivasyon yeterli tekrar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89299" y="3844026"/>
        <a:ext cx="4750588" cy="1650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tr-TR" sz="1200"/>
            </a:lvl1pPr>
            <a:extLst/>
          </a:lstStyle>
          <a:p>
            <a:endParaRPr lang="tr-TR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tr-TR" sz="1200"/>
            </a:lvl1pPr>
            <a:extLst/>
          </a:lstStyle>
          <a:p>
            <a:fld id="{54D4857D-62A5-486B-9129-468003D7E020}" type="datetimeFigureOut">
              <a:rPr lang="tr-TR" smtClean="0"/>
              <a:pPr/>
              <a:t>17.02.2021</a:t>
            </a:fld>
            <a:endParaRPr lang="tr-TR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tr-TR" sz="1200"/>
            </a:lvl1pPr>
            <a:extLst/>
          </a:lstStyle>
          <a:p>
            <a:endParaRPr lang="tr-TR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tr-TR" sz="1200"/>
            </a:lvl1pPr>
            <a:extLst/>
          </a:lstStyle>
          <a:p>
            <a:fld id="{2EBE4566-6F3A-4CC1-BD6C-9C510D05F12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0976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tr-TR" sz="1200"/>
            </a:lvl1pPr>
            <a:extLst/>
          </a:lstStyle>
          <a:p>
            <a:endParaRPr lang="tr-TR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tr-TR" sz="1200"/>
            </a:lvl1pPr>
            <a:extLst/>
          </a:lstStyle>
          <a:p>
            <a:fld id="{2D2EF2CE-B28C-4ED4-8FD0-48BB3F48846A}" type="datetimeFigureOut">
              <a:pPr/>
              <a:t>17.02.2021</a:t>
            </a:fld>
            <a:endParaRPr lang="tr-TR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tr-TR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tr-TR"/>
              <a:t>Ana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tr-TR" sz="1200"/>
            </a:lvl1pPr>
            <a:extLst/>
          </a:lstStyle>
          <a:p>
            <a:endParaRPr lang="tr-TR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tr-TR" sz="1200"/>
            </a:lvl1pPr>
            <a:extLst/>
          </a:lstStyle>
          <a:p>
            <a:fld id="{61807874-5299-41B2-A37A-6AA3547857F4}" type="slidenum"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2604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tr-T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tr-T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tr-T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tr-T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tr-T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tr-T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tr-T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tr-T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tr-T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8325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5732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tr-TR" smtClean="0"/>
              <a:pPr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3889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1344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tr-TR" smtClean="0"/>
              <a:pPr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3610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tr-TR" smtClean="0"/>
              <a:pPr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3644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 eaLnBrk="1" latinLnBrk="0" hangingPunct="1">
              <a:buNone/>
              <a:defRPr kumimoji="0" lang="tr-TR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tr-TR"/>
              <a:t>Asıl alt başlık stilini düzenlemek için tıklatın</a:t>
            </a:r>
            <a:endParaRPr/>
          </a:p>
        </p:txBody>
      </p:sp>
      <p:grpSp>
        <p:nvGrpSpPr>
          <p:cNvPr id="16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tr-TR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tr-TR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tr-TR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tr-TR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tr-TR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tr-TR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tr-TR"/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tr-TR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tr-TR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tr-TR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tr-T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tr-TR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tr-TR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tr-TR"/>
            </a:p>
          </p:txBody>
        </p:sp>
      </p:grpSp>
      <p:sp>
        <p:nvSpPr>
          <p:cNvPr id="24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tr-TR"/>
          </a:p>
        </p:txBody>
      </p:sp>
      <p:sp>
        <p:nvSpPr>
          <p:cNvPr id="23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tr-TR"/>
          </a:p>
        </p:txBody>
      </p:sp>
      <p:sp>
        <p:nvSpPr>
          <p:cNvPr id="5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tr-TR"/>
          </a:p>
        </p:txBody>
      </p:sp>
      <p:sp>
        <p:nvSpPr>
          <p:cNvPr id="14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tr-TR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/>
            <a:fld id="{DD98B1D7-4812-4BB6-B1AE-011324379209}" type="datetime1">
              <a:rPr kumimoji="0" lang="tr-TR" sz="1100" smtClean="0"/>
              <a:t>17.02.2021</a:t>
            </a:fld>
            <a:endParaRPr kumimoji="0" lang="tr-TR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9B2101-2E9F-420A-91A3-890890D84497}" type="slidenum">
              <a:rPr kumimoji="0" lang="tr-TR" sz="1200"/>
              <a:pPr/>
              <a:t>‹#›</a:t>
            </a:fld>
            <a:endParaRPr kumimoji="0" lang="tr-TR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tr-TR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tr-TR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tr-TR"/>
              <a:t>Başlığı Göster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0CF593A-46BC-4796-9588-A09B1A9AE8E6}" type="datetime1">
              <a:rPr kumimoji="0" lang="tr-TR" sz="1100" smtClean="0"/>
              <a:t>17.02.2021</a:t>
            </a:fld>
            <a:endParaRPr kumimoji="0"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tr-TR" sz="1200" smtClean="0"/>
              <a:pPr/>
              <a:t>‹#›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10915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/>
          <a:p>
            <a:pPr algn="r"/>
            <a:fld id="{6E8834D4-6086-4053-8EE1-90EA5FCC37D2}" type="datetime1">
              <a:rPr kumimoji="0" lang="tr-TR" sz="1100" smtClean="0"/>
              <a:t>17.02.2021</a:t>
            </a:fld>
            <a:endParaRPr kumimoji="0" lang="tr-TR" sz="10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6272785"/>
            <a:ext cx="4745736" cy="365125"/>
          </a:xfrm>
        </p:spPr>
        <p:txBody>
          <a:bodyPr/>
          <a:lstStyle/>
          <a:p>
            <a:endParaRPr kumimoji="0" lang="tr-TR" sz="120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169B2101-2E9F-420A-91A3-890890D84497}" type="slidenum">
              <a:rPr kumimoji="0" lang="tr-TR" sz="1200" smtClean="0"/>
              <a:pPr/>
              <a:t>‹#›</a:t>
            </a:fld>
            <a:endParaRPr kumimoji="0" lang="tr-TR" sz="1200"/>
          </a:p>
        </p:txBody>
      </p:sp>
    </p:spTree>
    <p:extLst>
      <p:ext uri="{BB962C8B-B14F-4D97-AF65-F5344CB8AC3E}">
        <p14:creationId xmlns:p14="http://schemas.microsoft.com/office/powerpoint/2010/main" val="136950149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E8834D4-6086-4053-8EE1-90EA5FCC37D2}" type="datetime1">
              <a:rPr kumimoji="0" lang="tr-TR" sz="1100" smtClean="0"/>
              <a:t>17.02.2021</a:t>
            </a:fld>
            <a:endParaRPr kumimoji="0" lang="tr-TR" sz="10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tr-TR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tr-TR" sz="1200" smtClean="0"/>
              <a:pPr/>
              <a:t>‹#›</a:t>
            </a:fld>
            <a:endParaRPr kumimoji="0" lang="tr-TR" sz="1200"/>
          </a:p>
        </p:txBody>
      </p:sp>
    </p:spTree>
    <p:extLst>
      <p:ext uri="{BB962C8B-B14F-4D97-AF65-F5344CB8AC3E}">
        <p14:creationId xmlns:p14="http://schemas.microsoft.com/office/powerpoint/2010/main" val="145079859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E8834D4-6086-4053-8EE1-90EA5FCC37D2}" type="datetime1">
              <a:rPr kumimoji="0" lang="tr-TR" sz="1100" smtClean="0"/>
              <a:t>17.02.2021</a:t>
            </a:fld>
            <a:endParaRPr kumimoji="0" lang="tr-TR" sz="105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tr-TR" sz="12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tr-TR" sz="1200" smtClean="0"/>
              <a:pPr/>
              <a:t>‹#›</a:t>
            </a:fld>
            <a:endParaRPr kumimoji="0" lang="tr-TR" sz="1200"/>
          </a:p>
        </p:txBody>
      </p:sp>
    </p:spTree>
    <p:extLst>
      <p:ext uri="{BB962C8B-B14F-4D97-AF65-F5344CB8AC3E}">
        <p14:creationId xmlns:p14="http://schemas.microsoft.com/office/powerpoint/2010/main" val="95956610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E8834D4-6086-4053-8EE1-90EA5FCC37D2}" type="datetime1">
              <a:rPr kumimoji="0" lang="tr-TR" sz="1100" smtClean="0"/>
              <a:t>17.02.2021</a:t>
            </a:fld>
            <a:endParaRPr kumimoji="0" lang="tr-TR" sz="10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tr-TR" sz="12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tr-TR" sz="1200" smtClean="0"/>
              <a:pPr/>
              <a:t>‹#›</a:t>
            </a:fld>
            <a:endParaRPr kumimoji="0" lang="tr-TR" sz="1200"/>
          </a:p>
        </p:txBody>
      </p:sp>
    </p:spTree>
    <p:extLst>
      <p:ext uri="{BB962C8B-B14F-4D97-AF65-F5344CB8AC3E}">
        <p14:creationId xmlns:p14="http://schemas.microsoft.com/office/powerpoint/2010/main" val="337149897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E8834D4-6086-4053-8EE1-90EA5FCC37D2}" type="datetime1">
              <a:rPr kumimoji="0" lang="tr-TR" sz="1100" smtClean="0"/>
              <a:t>17.02.2021</a:t>
            </a:fld>
            <a:endParaRPr kumimoji="0" lang="tr-TR" sz="105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tr-TR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tr-TR" sz="1200" smtClean="0"/>
              <a:pPr/>
              <a:t>‹#›</a:t>
            </a:fld>
            <a:endParaRPr kumimoji="0" lang="tr-TR" sz="1200"/>
          </a:p>
        </p:txBody>
      </p:sp>
    </p:spTree>
    <p:extLst>
      <p:ext uri="{BB962C8B-B14F-4D97-AF65-F5344CB8AC3E}">
        <p14:creationId xmlns:p14="http://schemas.microsoft.com/office/powerpoint/2010/main" val="25904339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E8834D4-6086-4053-8EE1-90EA5FCC37D2}" type="datetime1">
              <a:rPr kumimoji="0" lang="tr-TR" sz="1100" smtClean="0"/>
              <a:t>17.02.2021</a:t>
            </a:fld>
            <a:endParaRPr kumimoji="0" lang="tr-TR" sz="105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tr-TR" sz="1200"/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tr-TR" sz="1200" smtClean="0"/>
              <a:pPr/>
              <a:t>‹#›</a:t>
            </a:fld>
            <a:endParaRPr kumimoji="0" lang="tr-TR" sz="1200"/>
          </a:p>
        </p:txBody>
      </p:sp>
    </p:spTree>
    <p:extLst>
      <p:ext uri="{BB962C8B-B14F-4D97-AF65-F5344CB8AC3E}">
        <p14:creationId xmlns:p14="http://schemas.microsoft.com/office/powerpoint/2010/main" val="63898532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algn="r"/>
            <a:fld id="{6E8834D4-6086-4053-8EE1-90EA5FCC37D2}" type="datetime1">
              <a:rPr kumimoji="0" lang="tr-TR" sz="1100" smtClean="0"/>
              <a:t>17.02.2021</a:t>
            </a:fld>
            <a:endParaRPr kumimoji="0" lang="tr-TR" sz="1050"/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tr-TR" sz="1200" smtClean="0"/>
              <a:pPr/>
              <a:t>‹#›</a:t>
            </a:fld>
            <a:endParaRPr kumimoji="0" lang="tr-TR" sz="1200"/>
          </a:p>
        </p:txBody>
      </p:sp>
    </p:spTree>
    <p:extLst>
      <p:ext uri="{BB962C8B-B14F-4D97-AF65-F5344CB8AC3E}">
        <p14:creationId xmlns:p14="http://schemas.microsoft.com/office/powerpoint/2010/main" val="4170369063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E8834D4-6086-4053-8EE1-90EA5FCC37D2}" type="datetime1">
              <a:rPr kumimoji="0" lang="tr-TR" sz="1100" smtClean="0"/>
              <a:t>17.02.2021</a:t>
            </a:fld>
            <a:endParaRPr kumimoji="0" lang="tr-TR" sz="10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tr-TR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tr-TR" sz="1200" smtClean="0"/>
              <a:pPr/>
              <a:t>‹#›</a:t>
            </a:fld>
            <a:endParaRPr kumimoji="0" lang="tr-TR" sz="1200"/>
          </a:p>
        </p:txBody>
      </p:sp>
    </p:spTree>
    <p:extLst>
      <p:ext uri="{BB962C8B-B14F-4D97-AF65-F5344CB8AC3E}">
        <p14:creationId xmlns:p14="http://schemas.microsoft.com/office/powerpoint/2010/main" val="366642068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E8834D4-6086-4053-8EE1-90EA5FCC37D2}" type="datetime1">
              <a:rPr kumimoji="0" lang="tr-TR" sz="1100" smtClean="0"/>
              <a:t>17.02.2021</a:t>
            </a:fld>
            <a:endParaRPr kumimoji="0" lang="tr-TR" sz="10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tr-TR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tr-TR" sz="1200" smtClean="0"/>
              <a:pPr/>
              <a:t>‹#›</a:t>
            </a:fld>
            <a:endParaRPr kumimoji="0" lang="tr-TR" sz="1200"/>
          </a:p>
        </p:txBody>
      </p:sp>
    </p:spTree>
    <p:extLst>
      <p:ext uri="{BB962C8B-B14F-4D97-AF65-F5344CB8AC3E}">
        <p14:creationId xmlns:p14="http://schemas.microsoft.com/office/powerpoint/2010/main" val="281876638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/>
            <a:fld id="{C0CF593A-46BC-4796-9588-A09B1A9AE8E6}" type="datetime1">
              <a:rPr kumimoji="0" lang="tr-TR" sz="1100" smtClean="0"/>
              <a:t>17.02.2021</a:t>
            </a:fld>
            <a:endParaRPr kumimoji="0" lang="tr-TR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9B2101-2E9F-420A-91A3-890890D84497}" type="slidenum">
              <a:rPr kumimoji="0" lang="tr-TR" sz="1200"/>
              <a:pPr/>
              <a:t>‹#›</a:t>
            </a:fld>
            <a:endParaRPr kumimoji="0" lang="tr-TR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tr-TR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eaLnBrk="1" latinLnBrk="0" hangingPunct="1"/>
            <a:r>
              <a:rPr lang="tr-TR"/>
              <a:t>Asıl başlık stili için tıklatın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/>
            <a:fld id="{D33085F6-0C1E-4BE6-A53E-80A9F280C063}" type="datetime1">
              <a:rPr kumimoji="0" lang="tr-TR" sz="1100" smtClean="0"/>
              <a:t>17.02.2021</a:t>
            </a:fld>
            <a:endParaRPr kumimoji="0" lang="tr-TR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kumimoji="0" lang="tr-TR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69B2101-2E9F-420A-91A3-890890D84497}" type="slidenum">
              <a:rPr kumimoji="0" lang="tr-TR" sz="1200"/>
              <a:pPr/>
              <a:t>‹#›</a:t>
            </a:fld>
            <a:endParaRPr kumimoji="0" lang="tr-TR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lang="tr-T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kumimoji="0" lang="tr-TR"/>
              <a:t>Bölüm başlığı eklemek için tıklatın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t Soru ve Yanı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tr-TR"/>
            </a:lvl1pPr>
            <a:extLst/>
          </a:lstStyle>
          <a:p>
            <a:fld id="{A9E54FD2-0592-4A9B-A742-5756520A5BE3}" type="datetime1">
              <a:rPr kumimoji="0" lang="tr-TR" smtClean="0"/>
              <a:t>17.02.2021</a:t>
            </a:fld>
            <a:endParaRPr kumimoji="0" lang="tr-TR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kumimoji="0" lang="tr-TR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pPr/>
              <a:t>‹#›</a:t>
            </a:fld>
            <a:endParaRPr kumimoji="0" lang="tr-TR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tr-T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tr-TR"/>
              <a:t>Soru eklemek için tıklatın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tr-T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tr-TR"/>
              <a:t>Yanıt eklemek için tıklatın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yrıntılı Soru ve Yanı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tr-TR"/>
            </a:lvl1pPr>
            <a:extLst/>
          </a:lstStyle>
          <a:p>
            <a:fld id="{55A63735-D2D4-48AF-9839-883F9C397BD9}" type="datetime1">
              <a:rPr kumimoji="0" lang="tr-TR" smtClean="0"/>
              <a:t>17.02.2021</a:t>
            </a:fld>
            <a:endParaRPr kumimoji="0" lang="tr-TR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kumimoji="0" lang="tr-TR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pPr/>
              <a:t>‹#›</a:t>
            </a:fld>
            <a:endParaRPr kumimoji="0" lang="tr-TR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tr-T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tr-TR"/>
              <a:t>Soru eklemek için tıklatın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tr-T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tr-TR"/>
              <a:t>Yanıt eklemek için tıklatın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lang="tr-TR" i="1" baseline="0"/>
            </a:lvl1pPr>
            <a:extLst/>
          </a:lstStyle>
          <a:p>
            <a:pPr lvl="0"/>
            <a:r>
              <a:rPr kumimoji="0" lang="tr-TR"/>
              <a:t>Yanıta ayrıntı eklemek için tıklatın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/Yanlış Sorusu (Yanıt: Doğr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tr-TR"/>
            </a:lvl1pPr>
            <a:extLst/>
          </a:lstStyle>
          <a:p>
            <a:fld id="{FC63C4EB-E534-4565-A86B-31509820296E}" type="datetime1">
              <a:rPr kumimoji="0" lang="tr-TR" smtClean="0"/>
              <a:t>17.02.2021</a:t>
            </a:fld>
            <a:endParaRPr kumimoji="0" lang="tr-TR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kumimoji="0" lang="tr-TR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pPr/>
              <a:t>‹#›</a:t>
            </a:fld>
            <a:endParaRPr kumimoji="0" lang="tr-TR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tr-T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tr-TR"/>
              <a:t>Soru eklemek için tıklatın</a:t>
            </a:r>
          </a:p>
        </p:txBody>
      </p:sp>
      <p:sp>
        <p:nvSpPr>
          <p:cNvPr id="8" name="Answer Base"/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tr-TR" sz="7200">
                <a:solidFill>
                  <a:schemeClr val="tx1">
                    <a:alpha val="40000"/>
                  </a:schemeClr>
                </a:solidFill>
              </a:rPr>
              <a:t>DOĞRU</a:t>
            </a:r>
            <a:r>
              <a:rPr kumimoji="0" lang="tr-TR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tr-TR" sz="7200">
                <a:solidFill>
                  <a:schemeClr val="tx1">
                    <a:alpha val="40000"/>
                  </a:schemeClr>
                </a:solidFill>
              </a:rPr>
              <a:t>veya YANLIŞ?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latinLnBrk="0">
              <a:spcBef>
                <a:spcPct val="20000"/>
              </a:spcBef>
              <a:buNone/>
            </a:pPr>
            <a:r>
              <a:rPr kumimoji="0" lang="tr-TR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DOĞRU </a:t>
            </a:r>
            <a:r>
              <a:rPr kumimoji="0" lang="tr-TR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veya YANLIŞ?</a:t>
            </a:r>
            <a:endParaRPr kumimoji="0"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/Yanlış Sorusu (Yanıt: Yanlı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tr-TR"/>
            </a:lvl1pPr>
            <a:extLst/>
          </a:lstStyle>
          <a:p>
            <a:fld id="{3795DA6E-993F-4CF4-BD24-F9C8E50F4910}" type="datetime1">
              <a:rPr kumimoji="0" lang="tr-TR" smtClean="0"/>
              <a:t>17.02.2021</a:t>
            </a:fld>
            <a:endParaRPr kumimoji="0" lang="tr-TR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kumimoji="0" lang="tr-TR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pPr/>
              <a:t>‹#›</a:t>
            </a:fld>
            <a:endParaRPr kumimoji="0" lang="tr-TR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tr-T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tr-TR"/>
              <a:t>Soru eklemek için tıklatın</a:t>
            </a:r>
          </a:p>
        </p:txBody>
      </p:sp>
      <p:sp>
        <p:nvSpPr>
          <p:cNvPr id="29" name="Answer Base"/>
          <p:cNvSpPr txBox="1"/>
          <p:nvPr userDrawn="1"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tr-TR" sz="7200">
                <a:solidFill>
                  <a:schemeClr val="tx1">
                    <a:alpha val="40000"/>
                  </a:schemeClr>
                </a:solidFill>
              </a:rPr>
              <a:t>DOĞRU</a:t>
            </a:r>
            <a:r>
              <a:rPr kumimoji="0" lang="tr-TR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tr-TR" sz="7200">
                <a:solidFill>
                  <a:schemeClr val="tx1">
                    <a:alpha val="40000"/>
                  </a:schemeClr>
                </a:solidFill>
              </a:rPr>
              <a:t>veya YANLIŞ?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tr-TR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DOĞRU veya </a:t>
            </a:r>
            <a:r>
              <a:rPr kumimoji="0" lang="tr-TR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YANLIŞ</a:t>
            </a:r>
            <a:r>
              <a:rPr kumimoji="0" lang="tr-TR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kumimoji="0"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Öğe Eşl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kumimoji="0" lang="tr-TR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tr-TR"/>
            </a:lvl1pPr>
            <a:lvl2pPr eaLnBrk="1" latinLnBrk="0" hangingPunct="1">
              <a:buFontTx/>
              <a:buChar char="•"/>
              <a:defRPr kumimoji="0" lang="tr-TR"/>
            </a:lvl2pPr>
            <a:lvl3pPr eaLnBrk="1" latinLnBrk="0" hangingPunct="1">
              <a:buFontTx/>
              <a:buChar char="•"/>
              <a:defRPr kumimoji="0" lang="tr-TR"/>
            </a:lvl3pPr>
            <a:lvl4pPr eaLnBrk="1" latinLnBrk="0" hangingPunct="1">
              <a:buFontTx/>
              <a:buChar char="•"/>
              <a:defRPr kumimoji="0" lang="tr-TR"/>
            </a:lvl4pPr>
            <a:lvl5pPr eaLnBrk="1" latinLnBrk="0" hangingPunct="1">
              <a:buFontTx/>
              <a:buChar char="•"/>
              <a:defRPr kumimoji="0" lang="tr-TR"/>
            </a:lvl5pPr>
            <a:extLst/>
          </a:lstStyle>
          <a:p>
            <a:pPr lvl="0"/>
            <a:r>
              <a:rPr kumimoji="0" lang="tr-TR"/>
              <a:t>Öğe 1'i eklemek için tıklatın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tr-TR"/>
            </a:lvl1pPr>
            <a:lvl2pPr eaLnBrk="1" latinLnBrk="0" hangingPunct="1">
              <a:buFontTx/>
              <a:buChar char="•"/>
              <a:defRPr kumimoji="0" lang="tr-TR"/>
            </a:lvl2pPr>
            <a:lvl3pPr eaLnBrk="1" latinLnBrk="0" hangingPunct="1">
              <a:buFontTx/>
              <a:buChar char="•"/>
              <a:defRPr kumimoji="0" lang="tr-TR"/>
            </a:lvl3pPr>
            <a:lvl4pPr eaLnBrk="1" latinLnBrk="0" hangingPunct="1">
              <a:buFontTx/>
              <a:buChar char="•"/>
              <a:defRPr kumimoji="0" lang="tr-TR"/>
            </a:lvl4pPr>
            <a:lvl5pPr eaLnBrk="1" latinLnBrk="0" hangingPunct="1">
              <a:buFontTx/>
              <a:buChar char="•"/>
              <a:defRPr kumimoji="0" lang="tr-TR"/>
            </a:lvl5pPr>
            <a:extLst/>
          </a:lstStyle>
          <a:p>
            <a:pPr lvl="0"/>
            <a:r>
              <a:rPr kumimoji="0" lang="tr-TR"/>
              <a:t>Öğe 2'yi eklemek için tıklatın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tr-TR"/>
            </a:lvl1pPr>
            <a:lvl2pPr eaLnBrk="1" latinLnBrk="0" hangingPunct="1">
              <a:buFontTx/>
              <a:buChar char="•"/>
              <a:defRPr kumimoji="0" lang="tr-TR"/>
            </a:lvl2pPr>
            <a:lvl3pPr eaLnBrk="1" latinLnBrk="0" hangingPunct="1">
              <a:buFontTx/>
              <a:buChar char="•"/>
              <a:defRPr kumimoji="0" lang="tr-TR"/>
            </a:lvl3pPr>
            <a:lvl4pPr eaLnBrk="1" latinLnBrk="0" hangingPunct="1">
              <a:buFontTx/>
              <a:buChar char="•"/>
              <a:defRPr kumimoji="0" lang="tr-TR"/>
            </a:lvl4pPr>
            <a:lvl5pPr eaLnBrk="1" latinLnBrk="0" hangingPunct="1">
              <a:buFontTx/>
              <a:buChar char="•"/>
              <a:defRPr kumimoji="0" lang="tr-TR"/>
            </a:lvl5pPr>
            <a:extLst/>
          </a:lstStyle>
          <a:p>
            <a:pPr lvl="0"/>
            <a:r>
              <a:rPr kumimoji="0" lang="tr-TR"/>
              <a:t>Öğe 3'ü eklemek için tıklatın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tr-TR"/>
            </a:lvl1pPr>
            <a:lvl2pPr eaLnBrk="1" latinLnBrk="0" hangingPunct="1">
              <a:buFontTx/>
              <a:buChar char="•"/>
              <a:defRPr kumimoji="0" lang="tr-TR"/>
            </a:lvl2pPr>
            <a:lvl3pPr eaLnBrk="1" latinLnBrk="0" hangingPunct="1">
              <a:buFontTx/>
              <a:buChar char="•"/>
              <a:defRPr kumimoji="0" lang="tr-TR"/>
            </a:lvl3pPr>
            <a:lvl4pPr eaLnBrk="1" latinLnBrk="0" hangingPunct="1">
              <a:buFontTx/>
              <a:buChar char="•"/>
              <a:defRPr kumimoji="0" lang="tr-TR"/>
            </a:lvl4pPr>
            <a:lvl5pPr eaLnBrk="1" latinLnBrk="0" hangingPunct="1">
              <a:buFontTx/>
              <a:buChar char="•"/>
              <a:defRPr kumimoji="0" lang="tr-TR"/>
            </a:lvl5pPr>
            <a:extLst/>
          </a:lstStyle>
          <a:p>
            <a:pPr lvl="0"/>
            <a:r>
              <a:rPr kumimoji="0" lang="tr-TR"/>
              <a:t>Öğe 4'ü eklemek için tıklatın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tr-TR"/>
            </a:lvl1pPr>
            <a:lvl2pPr eaLnBrk="1" latinLnBrk="0" hangingPunct="1">
              <a:buFontTx/>
              <a:buChar char="•"/>
              <a:defRPr kumimoji="0" lang="tr-TR"/>
            </a:lvl2pPr>
            <a:lvl3pPr eaLnBrk="1" latinLnBrk="0" hangingPunct="1">
              <a:buFontTx/>
              <a:buChar char="•"/>
              <a:defRPr kumimoji="0" lang="tr-TR"/>
            </a:lvl3pPr>
            <a:lvl4pPr eaLnBrk="1" latinLnBrk="0" hangingPunct="1">
              <a:buFontTx/>
              <a:buChar char="•"/>
              <a:defRPr kumimoji="0" lang="tr-TR"/>
            </a:lvl4pPr>
            <a:lvl5pPr eaLnBrk="1" latinLnBrk="0" hangingPunct="1">
              <a:buFontTx/>
              <a:buChar char="•"/>
              <a:defRPr kumimoji="0" lang="tr-TR"/>
            </a:lvl5pPr>
            <a:extLst/>
          </a:lstStyle>
          <a:p>
            <a:pPr lvl="0"/>
            <a:r>
              <a:rPr kumimoji="0" lang="tr-TR"/>
              <a:t>Öğe 5'i eklemek için tıklatın</a:t>
            </a:r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tr-TR"/>
            </a:lvl1pPr>
            <a:extLst/>
          </a:lstStyle>
          <a:p>
            <a:fld id="{6FFC3013-7A19-4A15-9720-CD976782A89F}" type="datetime1">
              <a:rPr kumimoji="0" lang="tr-TR" smtClean="0"/>
              <a:t>17.02.2021</a:t>
            </a:fld>
            <a:endParaRPr kumimoji="0" lang="tr-TR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tr-TR"/>
            </a:lvl1pPr>
            <a:lvl2pPr eaLnBrk="1" latinLnBrk="0" hangingPunct="1">
              <a:buFontTx/>
              <a:buChar char="•"/>
              <a:defRPr kumimoji="0" lang="tr-TR"/>
            </a:lvl2pPr>
            <a:lvl3pPr eaLnBrk="1" latinLnBrk="0" hangingPunct="1">
              <a:buFontTx/>
              <a:buChar char="•"/>
              <a:defRPr kumimoji="0" lang="tr-TR"/>
            </a:lvl3pPr>
            <a:lvl4pPr eaLnBrk="1" latinLnBrk="0" hangingPunct="1">
              <a:buFontTx/>
              <a:buChar char="•"/>
              <a:defRPr kumimoji="0" lang="tr-TR"/>
            </a:lvl4pPr>
            <a:lvl5pPr eaLnBrk="1" latinLnBrk="0" hangingPunct="1">
              <a:buFontTx/>
              <a:buChar char="•"/>
              <a:defRPr kumimoji="0" lang="tr-TR"/>
            </a:lvl5pPr>
            <a:extLst/>
          </a:lstStyle>
          <a:p>
            <a:pPr lvl="0"/>
            <a:r>
              <a:rPr kumimoji="0" lang="tr-TR"/>
              <a:t>Eşleşme 5'i eklemek için tıklatın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tr-TR"/>
            </a:lvl1pPr>
            <a:lvl2pPr eaLnBrk="1" latinLnBrk="0" hangingPunct="1">
              <a:buFontTx/>
              <a:buChar char="•"/>
              <a:defRPr kumimoji="0" lang="tr-TR"/>
            </a:lvl2pPr>
            <a:lvl3pPr eaLnBrk="1" latinLnBrk="0" hangingPunct="1">
              <a:buFontTx/>
              <a:buChar char="•"/>
              <a:defRPr kumimoji="0" lang="tr-TR"/>
            </a:lvl3pPr>
            <a:lvl4pPr eaLnBrk="1" latinLnBrk="0" hangingPunct="1">
              <a:buFontTx/>
              <a:buChar char="•"/>
              <a:defRPr kumimoji="0" lang="tr-TR"/>
            </a:lvl4pPr>
            <a:lvl5pPr eaLnBrk="1" latinLnBrk="0" hangingPunct="1">
              <a:buFontTx/>
              <a:buChar char="•"/>
              <a:defRPr kumimoji="0" lang="tr-TR"/>
            </a:lvl5pPr>
            <a:extLst/>
          </a:lstStyle>
          <a:p>
            <a:pPr lvl="0"/>
            <a:r>
              <a:rPr kumimoji="0" lang="tr-TR"/>
              <a:t>Eşleşme 3'ü eklemek için tıklatın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tr-TR"/>
            </a:lvl1pPr>
            <a:lvl2pPr eaLnBrk="1" latinLnBrk="0" hangingPunct="1">
              <a:buFontTx/>
              <a:buChar char="•"/>
              <a:defRPr kumimoji="0" lang="tr-TR"/>
            </a:lvl2pPr>
            <a:lvl3pPr eaLnBrk="1" latinLnBrk="0" hangingPunct="1">
              <a:buFontTx/>
              <a:buChar char="•"/>
              <a:defRPr kumimoji="0" lang="tr-TR"/>
            </a:lvl3pPr>
            <a:lvl4pPr eaLnBrk="1" latinLnBrk="0" hangingPunct="1">
              <a:buFontTx/>
              <a:buChar char="•"/>
              <a:defRPr kumimoji="0" lang="tr-TR"/>
            </a:lvl4pPr>
            <a:lvl5pPr eaLnBrk="1" latinLnBrk="0" hangingPunct="1">
              <a:buFontTx/>
              <a:buChar char="•"/>
              <a:defRPr kumimoji="0" lang="tr-TR"/>
            </a:lvl5pPr>
            <a:extLst/>
          </a:lstStyle>
          <a:p>
            <a:pPr lvl="0"/>
            <a:r>
              <a:rPr kumimoji="0" lang="tr-TR"/>
              <a:t>Eşleşme 1'i eklemek için tıklatın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tr-TR"/>
            </a:lvl1pPr>
            <a:lvl2pPr eaLnBrk="1" latinLnBrk="0" hangingPunct="1">
              <a:buFontTx/>
              <a:buChar char="•"/>
              <a:defRPr kumimoji="0" lang="tr-TR"/>
            </a:lvl2pPr>
            <a:lvl3pPr eaLnBrk="1" latinLnBrk="0" hangingPunct="1">
              <a:buFontTx/>
              <a:buChar char="•"/>
              <a:defRPr kumimoji="0" lang="tr-TR"/>
            </a:lvl3pPr>
            <a:lvl4pPr eaLnBrk="1" latinLnBrk="0" hangingPunct="1">
              <a:buFontTx/>
              <a:buChar char="•"/>
              <a:defRPr kumimoji="0" lang="tr-TR"/>
            </a:lvl4pPr>
            <a:lvl5pPr eaLnBrk="1" latinLnBrk="0" hangingPunct="1">
              <a:buFontTx/>
              <a:buChar char="•"/>
              <a:defRPr kumimoji="0" lang="tr-TR"/>
            </a:lvl5pPr>
            <a:extLst/>
          </a:lstStyle>
          <a:p>
            <a:pPr lvl="0"/>
            <a:r>
              <a:rPr kumimoji="0" lang="tr-TR"/>
              <a:t>Eşleşme 2'yi eklemek için tıklatın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tr-TR"/>
            </a:lvl1pPr>
            <a:lvl2pPr eaLnBrk="1" latinLnBrk="0" hangingPunct="1">
              <a:buFontTx/>
              <a:buChar char="•"/>
              <a:defRPr kumimoji="0" lang="tr-TR"/>
            </a:lvl2pPr>
            <a:lvl3pPr eaLnBrk="1" latinLnBrk="0" hangingPunct="1">
              <a:buFontTx/>
              <a:buChar char="•"/>
              <a:defRPr kumimoji="0" lang="tr-TR"/>
            </a:lvl3pPr>
            <a:lvl4pPr eaLnBrk="1" latinLnBrk="0" hangingPunct="1">
              <a:buFontTx/>
              <a:buChar char="•"/>
              <a:defRPr kumimoji="0" lang="tr-TR"/>
            </a:lvl4pPr>
            <a:lvl5pPr eaLnBrk="1" latinLnBrk="0" hangingPunct="1">
              <a:buFontTx/>
              <a:buChar char="•"/>
              <a:defRPr kumimoji="0" lang="tr-TR"/>
            </a:lvl5pPr>
            <a:extLst/>
          </a:lstStyle>
          <a:p>
            <a:pPr lvl="0"/>
            <a:r>
              <a:rPr kumimoji="0" lang="tr-TR"/>
              <a:t>Eşleşme 4'ü eklemek için tıklatın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 eaLnBrk="1" latinLnBrk="0" hangingPunct="1">
              <a:defRPr kumimoji="0" lang="tr-TR" i="1" baseline="0"/>
            </a:lvl1pPr>
            <a:extLst/>
          </a:lstStyle>
          <a:p>
            <a:r>
              <a:rPr kumimoji="0" lang="tr-TR"/>
              <a:t>Sorunuzu yazmak için tıklatın</a:t>
            </a: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pPr/>
              <a:t>‹#›</a:t>
            </a:fld>
            <a:endParaRPr kumimoji="0" lang="tr-TR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82763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6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D98B1D7-4812-4BB6-B1AE-011324379209}" type="datetime1">
              <a:rPr kumimoji="0" lang="tr-TR" sz="1100" smtClean="0"/>
              <a:t>17.02.2021</a:t>
            </a:fld>
            <a:endParaRPr kumimoji="0"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169B2101-2E9F-420A-91A3-890890D84497}" type="slidenum">
              <a:rPr kumimoji="0" lang="tr-TR" sz="1200" smtClean="0"/>
              <a:pPr/>
              <a:t>‹#›</a:t>
            </a:fld>
            <a:endParaRPr kumimoji="0" lang="tr-TR"/>
          </a:p>
        </p:txBody>
      </p:sp>
      <p:sp>
        <p:nvSpPr>
          <p:cNvPr id="13" name="Oval 28">
            <a:extLst>
              <a:ext uri="{FF2B5EF4-FFF2-40B4-BE49-F238E27FC236}">
                <a16:creationId xmlns:a16="http://schemas.microsoft.com/office/drawing/2014/main" id="{2C9A375F-C680-4511-B48B-7DBABAAE0147}"/>
              </a:ext>
            </a:extLst>
          </p:cNvPr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tr-TR"/>
          </a:p>
        </p:txBody>
      </p:sp>
      <p:sp>
        <p:nvSpPr>
          <p:cNvPr id="14" name="Oval 28">
            <a:extLst>
              <a:ext uri="{FF2B5EF4-FFF2-40B4-BE49-F238E27FC236}">
                <a16:creationId xmlns:a16="http://schemas.microsoft.com/office/drawing/2014/main" id="{3730AE7D-F052-4EF2-87A8-D3BA7A471628}"/>
              </a:ext>
            </a:extLst>
          </p:cNvPr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tr-TR"/>
          </a:p>
        </p:txBody>
      </p:sp>
      <p:sp>
        <p:nvSpPr>
          <p:cNvPr id="15" name="Oval 28">
            <a:extLst>
              <a:ext uri="{FF2B5EF4-FFF2-40B4-BE49-F238E27FC236}">
                <a16:creationId xmlns:a16="http://schemas.microsoft.com/office/drawing/2014/main" id="{B3817CB9-98AD-4BC4-964A-197264CC2CA7}"/>
              </a:ext>
            </a:extLst>
          </p:cNvPr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tr-TR"/>
          </a:p>
        </p:txBody>
      </p:sp>
      <p:sp>
        <p:nvSpPr>
          <p:cNvPr id="16" name="Oval 28">
            <a:extLst>
              <a:ext uri="{FF2B5EF4-FFF2-40B4-BE49-F238E27FC236}">
                <a16:creationId xmlns:a16="http://schemas.microsoft.com/office/drawing/2014/main" id="{66672D47-0C69-41BA-B134-E6677E5E4801}"/>
              </a:ext>
            </a:extLst>
          </p:cNvPr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142502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eaLnBrk="1" latinLnBrk="0" hangingPunct="1"/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tr-TR" sz="1100"/>
            </a:lvl1pPr>
            <a:extLst/>
          </a:lstStyle>
          <a:p>
            <a:pPr algn="r"/>
            <a:fld id="{6E8834D4-6086-4053-8EE1-90EA5FCC37D2}" type="datetime1">
              <a:rPr kumimoji="0" lang="tr-TR" sz="1100" smtClean="0"/>
              <a:t>17.02.2021</a:t>
            </a:fld>
            <a:endParaRPr kumimoji="0" lang="tr-TR" sz="1050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 eaLnBrk="1" latinLnBrk="0" hangingPunct="1">
              <a:defRPr kumimoji="0" lang="tr-TR" sz="1200"/>
            </a:lvl1pPr>
            <a:extLst/>
          </a:lstStyle>
          <a:p>
            <a:endParaRPr kumimoji="0" lang="tr-TR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tr-TR" sz="1200"/>
            </a:lvl1pPr>
            <a:extLst/>
          </a:lstStyle>
          <a:p>
            <a:fld id="{169B2101-2E9F-420A-91A3-890890D84497}" type="slidenum">
              <a:rPr kumimoji="0" lang="tr-TR" sz="1200"/>
              <a:pPr/>
              <a:t>‹#›</a:t>
            </a:fld>
            <a:endParaRPr kumimoji="0" lang="tr-TR" sz="1200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tr-TR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tr-TR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tr-TR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tr-TR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tr-TR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tr-TR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tr-TR"/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tr-TR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tr-TR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tr-TR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tr-TR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tr-TR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tr-T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tr-TR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tr-TR" sz="36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kumimoji="0" lang="tr-TR">
          <a:solidFill>
            <a:schemeClr val="tx2"/>
          </a:solidFill>
        </a:defRPr>
      </a:lvl2pPr>
      <a:lvl3pPr eaLnBrk="1" latinLnBrk="0" hangingPunct="1">
        <a:defRPr kumimoji="0" lang="tr-TR">
          <a:solidFill>
            <a:schemeClr val="tx2"/>
          </a:solidFill>
        </a:defRPr>
      </a:lvl3pPr>
      <a:lvl4pPr eaLnBrk="1" latinLnBrk="0" hangingPunct="1">
        <a:defRPr kumimoji="0" lang="tr-TR">
          <a:solidFill>
            <a:schemeClr val="tx2"/>
          </a:solidFill>
        </a:defRPr>
      </a:lvl4pPr>
      <a:lvl5pPr eaLnBrk="1" latinLnBrk="0" hangingPunct="1">
        <a:defRPr kumimoji="0" lang="tr-TR">
          <a:solidFill>
            <a:schemeClr val="tx2"/>
          </a:solidFill>
        </a:defRPr>
      </a:lvl5pPr>
      <a:lvl6pPr eaLnBrk="1" latinLnBrk="0" hangingPunct="1">
        <a:defRPr kumimoji="0" lang="tr-TR">
          <a:solidFill>
            <a:schemeClr val="tx2"/>
          </a:solidFill>
        </a:defRPr>
      </a:lvl6pPr>
      <a:lvl7pPr eaLnBrk="1" latinLnBrk="0" hangingPunct="1">
        <a:defRPr kumimoji="0" lang="tr-TR">
          <a:solidFill>
            <a:schemeClr val="tx2"/>
          </a:solidFill>
        </a:defRPr>
      </a:lvl7pPr>
      <a:lvl8pPr eaLnBrk="1" latinLnBrk="0" hangingPunct="1">
        <a:defRPr kumimoji="0" lang="tr-TR">
          <a:solidFill>
            <a:schemeClr val="tx2"/>
          </a:solidFill>
        </a:defRPr>
      </a:lvl8pPr>
      <a:lvl9pPr eaLnBrk="1" latinLnBrk="0" hangingPunct="1">
        <a:defRPr kumimoji="0" lang="tr-TR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tr-TR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tr-TR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tr-TR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tr-TR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tr-TR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tr-TR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tr-TR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tr-TR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tr-TR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tr-TR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tr-TR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tr-TR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tr-TR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tr-TR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tr-TR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tr-TR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tr-TR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tr-TR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algn="r"/>
            <a:fld id="{6E8834D4-6086-4053-8EE1-90EA5FCC37D2}" type="datetime1">
              <a:rPr kumimoji="0" lang="tr-TR" sz="1100" smtClean="0"/>
              <a:t>17.02.2021</a:t>
            </a:fld>
            <a:endParaRPr kumimoji="0" lang="tr-TR" sz="10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kumimoji="0" lang="tr-TR" sz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j-lt"/>
              </a:defRPr>
            </a:lvl1pPr>
          </a:lstStyle>
          <a:p>
            <a:fld id="{169B2101-2E9F-420A-91A3-890890D84497}" type="slidenum">
              <a:rPr kumimoji="0" lang="tr-TR" sz="1200" smtClean="0"/>
              <a:pPr/>
              <a:t>‹#›</a:t>
            </a:fld>
            <a:endParaRPr kumimoji="0" lang="tr-TR" sz="1200"/>
          </a:p>
        </p:txBody>
      </p:sp>
    </p:spTree>
    <p:extLst>
      <p:ext uri="{BB962C8B-B14F-4D97-AF65-F5344CB8AC3E}">
        <p14:creationId xmlns:p14="http://schemas.microsoft.com/office/powerpoint/2010/main" val="406464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11.sv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13.sv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17.sv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25.sv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png"/><Relationship Id="rId9" Type="http://schemas.microsoft.com/office/2007/relationships/diagramDrawing" Target="../diagrams/drawing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microsoft.com/office/2007/relationships/hdphoto" Target="../media/hdphoto2.wdp"/><Relationship Id="rId9" Type="http://schemas.microsoft.com/office/2007/relationships/diagramDrawing" Target="../diagrams/drawing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3.png"/><Relationship Id="rId9" Type="http://schemas.microsoft.com/office/2007/relationships/diagramDrawing" Target="../diagrams/drawing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4.sv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E8035907-EB9C-4E11-8A9B-D25B0AD8D7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4CFDD4A-4FA1-4CD9-90D5-E253C2040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6113" y="720071"/>
            <a:ext cx="4063401" cy="5417858"/>
            <a:chOff x="1311770" y="720071"/>
            <a:chExt cx="5417868" cy="541785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AB5B6FA-7B4F-437A-9C78-144C7DCD1E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1770" y="720071"/>
              <a:ext cx="5417868" cy="5417858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4199C21-6AE0-4F6F-AA96-6FFF97BB95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8390" y="1006688"/>
              <a:ext cx="4844628" cy="4844620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Rectangle 24"/>
          <p:cNvSpPr>
            <a:spLocks noGrp="1"/>
          </p:cNvSpPr>
          <p:nvPr>
            <p:ph type="ctrTitle"/>
          </p:nvPr>
        </p:nvSpPr>
        <p:spPr>
          <a:xfrm>
            <a:off x="1290415" y="2057024"/>
            <a:ext cx="3353593" cy="4224216"/>
          </a:xfrm>
        </p:spPr>
        <p:txBody>
          <a:bodyPr>
            <a:normAutofit/>
          </a:bodyPr>
          <a:lstStyle/>
          <a:p>
            <a:pPr algn="ctr"/>
            <a:r>
              <a:rPr lang="tr-TR" sz="5400" dirty="0">
                <a:solidFill>
                  <a:srgbClr val="FFFFFF"/>
                </a:solidFill>
              </a:rPr>
              <a:t>Yetişkin Eğitimi</a:t>
            </a:r>
            <a:br>
              <a:rPr lang="tr-TR" sz="5400" dirty="0">
                <a:solidFill>
                  <a:srgbClr val="FFFFFF"/>
                </a:solidFill>
              </a:rPr>
            </a:br>
            <a:r>
              <a:rPr lang="tr-TR" sz="5400" dirty="0">
                <a:solidFill>
                  <a:srgbClr val="FFFFFF"/>
                </a:solidFill>
              </a:rPr>
              <a:t/>
            </a:r>
            <a:br>
              <a:rPr lang="tr-TR" sz="5400" dirty="0">
                <a:solidFill>
                  <a:srgbClr val="FFFFFF"/>
                </a:solidFill>
              </a:rPr>
            </a:br>
            <a:endParaRPr lang="tr-TR" sz="5400" dirty="0">
              <a:solidFill>
                <a:srgbClr val="FFFFFF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9C69FA7-0958-4ED9-A0DF-E87A0C137B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01706" y="3398742"/>
            <a:ext cx="3657600" cy="60512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r-TR"/>
          </a:p>
        </p:txBody>
      </p:sp>
      <p:sp>
        <p:nvSpPr>
          <p:cNvPr id="27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r-TR"/>
          </a:p>
        </p:txBody>
      </p:sp>
      <p:sp>
        <p:nvSpPr>
          <p:cNvPr id="4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r-TR"/>
          </a:p>
        </p:txBody>
      </p:sp>
      <p:sp>
        <p:nvSpPr>
          <p:cNvPr id="12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r>
              <a:rPr lang="tr-TR" dirty="0"/>
              <a:t>Yetişkin Eğitimi Nedir?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02386" y="2320412"/>
            <a:ext cx="7543800" cy="3851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Yetişkin eğitimi </a:t>
            </a:r>
            <a:r>
              <a:rPr lang="tr-TR" dirty="0"/>
              <a:t>en kısa tanımı ile </a:t>
            </a:r>
            <a:r>
              <a:rPr lang="tr-T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yetişkinlerin öğrenmelerini kolaylaştırıcı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i="1" dirty="0">
                <a:solidFill>
                  <a:srgbClr val="0070C0"/>
                </a:solidFill>
              </a:rPr>
              <a:t>ilke ve uygulamaların </a:t>
            </a:r>
            <a:r>
              <a:rPr lang="tr-TR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bütününü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/>
              <a:t>ifade eder. </a:t>
            </a:r>
          </a:p>
          <a:p>
            <a:pPr marL="0" indent="0">
              <a:buNone/>
            </a:pPr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Androgoji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/>
              <a:t>olarak da nitelendirilir.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err="1"/>
              <a:t>Andragojik</a:t>
            </a:r>
            <a:r>
              <a:rPr lang="tr-TR" dirty="0"/>
              <a:t> ilkeler </a:t>
            </a:r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temel varsayıma </a:t>
            </a:r>
            <a:r>
              <a:rPr lang="tr-TR" dirty="0"/>
              <a:t>dayanır.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9B2101-2E9F-420A-91A3-890890D84497}" type="slidenum">
              <a:rPr kumimoji="0" lang="tr-TR" smtClean="0"/>
              <a:pPr>
                <a:spcAft>
                  <a:spcPts val="600"/>
                </a:spcAft>
              </a:pPr>
              <a:t>10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195772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C9E61CF6-8F07-4962-9613-3E030E3AE3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7232" y="0"/>
            <a:ext cx="326676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012160" y="643374"/>
            <a:ext cx="2860138" cy="5177377"/>
          </a:xfrm>
          <a:ln>
            <a:noFill/>
          </a:ln>
        </p:spPr>
        <p:txBody>
          <a:bodyPr>
            <a:normAutofit/>
          </a:bodyPr>
          <a:lstStyle/>
          <a:p>
            <a:r>
              <a:rPr lang="tr-TR" sz="2400" dirty="0"/>
              <a:t>ANDRAGOJİNİN İLKELERİ </a:t>
            </a:r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693D30EF-116A-4B76-BB80-8E43340D49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231DFC7B-4141-44FE-B9F9-8030DAD7CF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3">
              <a:extLst>
                <a:ext uri="{FF2B5EF4-FFF2-40B4-BE49-F238E27FC236}">
                  <a16:creationId xmlns:a16="http://schemas.microsoft.com/office/drawing/2014/main" id="{661A8904-4FC3-442E-B6CF-CD2E9D4BFD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9B2101-2E9F-420A-91A3-890890D84497}" type="slidenum">
              <a:rPr kumimoji="0" lang="tr-TR" smtClean="0"/>
              <a:pPr>
                <a:spcAft>
                  <a:spcPts val="600"/>
                </a:spcAft>
              </a:pPr>
              <a:t>11</a:t>
            </a:fld>
            <a:endParaRPr kumimoji="0" lang="tr-TR"/>
          </a:p>
        </p:txBody>
      </p:sp>
      <p:graphicFrame>
        <p:nvGraphicFramePr>
          <p:cNvPr id="20" name="İçerik Yer Tutucusu 1">
            <a:extLst>
              <a:ext uri="{FF2B5EF4-FFF2-40B4-BE49-F238E27FC236}">
                <a16:creationId xmlns:a16="http://schemas.microsoft.com/office/drawing/2014/main" id="{A2CE34C5-2509-4C5C-BCF1-7A6A8E7DCC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975066"/>
              </p:ext>
            </p:extLst>
          </p:nvPr>
        </p:nvGraphicFramePr>
        <p:xfrm>
          <a:off x="466725" y="639763"/>
          <a:ext cx="4929187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92080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8BA6964-249A-42B6-A349-426A774A1B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8955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286710" y="484632"/>
            <a:ext cx="5057883" cy="1144168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Andragojinin</a:t>
            </a:r>
            <a:r>
              <a:rPr lang="tr-TR" dirty="0"/>
              <a:t> İlkeleri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86709" y="1412776"/>
            <a:ext cx="5057884" cy="4759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400" dirty="0"/>
              <a:t>Yetişkinlerin öğrenme ile ilgili durumları 6 temel ilke ile açıklanabilir.  </a:t>
            </a:r>
          </a:p>
          <a:p>
            <a:pPr marL="0" indent="0">
              <a:buNone/>
            </a:pPr>
            <a:endParaRPr lang="tr-TR" sz="1400" b="1" dirty="0"/>
          </a:p>
          <a:p>
            <a:pPr marL="0" indent="0">
              <a:buNone/>
            </a:pPr>
            <a:r>
              <a:rPr lang="tr-TR" sz="1600" b="1" dirty="0">
                <a:solidFill>
                  <a:srgbClr val="C00000"/>
                </a:solidFill>
              </a:rPr>
              <a:t>1- Öğrenenin Bilme Gereksinimi: </a:t>
            </a:r>
            <a:r>
              <a:rPr lang="tr-TR" sz="1600" dirty="0"/>
              <a:t>Yetişkinler bir şeyi öğrenmeye başlamadan önce 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neden öğrenmeleri gerektiğini bilme gereksinimi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/>
              <a:t>duyar. </a:t>
            </a:r>
          </a:p>
          <a:p>
            <a:pPr marL="0" indent="0">
              <a:buNone/>
            </a:pPr>
            <a:endParaRPr lang="tr-TR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tr-TR" sz="1600" dirty="0"/>
              <a:t>Bir çok yetişkin, 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öğrenmenin getireceği yararları</a:t>
            </a:r>
            <a:r>
              <a:rPr lang="tr-T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600" dirty="0"/>
              <a:t>ve </a:t>
            </a:r>
            <a:r>
              <a:rPr lang="tr-TR" sz="1600" u="sng" dirty="0"/>
              <a:t>öğrenememenin getireceği 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olumsuz sonuçları </a:t>
            </a:r>
            <a:r>
              <a:rPr lang="tr-TR" sz="1600" dirty="0"/>
              <a:t>araştırarak öğreneme etkinliğine 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katılıp katılmayacağına karar </a:t>
            </a:r>
            <a:r>
              <a:rPr lang="tr-TR" sz="1600" dirty="0"/>
              <a:t>verir (</a:t>
            </a:r>
            <a:r>
              <a:rPr lang="tr-TR" sz="1600" dirty="0" err="1"/>
              <a:t>Tough</a:t>
            </a:r>
            <a:r>
              <a:rPr lang="tr-TR" sz="1600" dirty="0"/>
              <a:t> 1979)</a:t>
            </a:r>
          </a:p>
          <a:p>
            <a:pPr marL="0" indent="0">
              <a:buNone/>
            </a:pPr>
            <a:endParaRPr lang="tr-T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tr-T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 ?</a:t>
            </a:r>
          </a:p>
          <a:p>
            <a:pPr marL="0" indent="0">
              <a:buNone/>
            </a:pPr>
            <a:r>
              <a:rPr lang="tr-TR" sz="1600" dirty="0"/>
              <a:t>  </a:t>
            </a:r>
          </a:p>
        </p:txBody>
      </p:sp>
      <p:pic>
        <p:nvPicPr>
          <p:cNvPr id="8" name="Graphic 7" descr="Presentation with Checklist">
            <a:extLst>
              <a:ext uri="{FF2B5EF4-FFF2-40B4-BE49-F238E27FC236}">
                <a16:creationId xmlns:a16="http://schemas.microsoft.com/office/drawing/2014/main" id="{46CF7973-CF7D-46E6-ABBC-61737EE2D5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152595" y="2016874"/>
            <a:ext cx="2526882" cy="2526882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9B2101-2E9F-420A-91A3-890890D84497}" type="slidenum">
              <a:rPr kumimoji="0" lang="tr-TR" smtClean="0"/>
              <a:pPr>
                <a:spcAft>
                  <a:spcPts val="600"/>
                </a:spcAft>
              </a:pPr>
              <a:t>12</a:t>
            </a:fld>
            <a:endParaRPr kumimoji="0" lang="tr-TR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0B695D-00F7-4E5A-8137-9A25014B6E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C0F04FA-7C78-4947-8588-A6CF8DA1EB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1D67843-2635-4E72-B61A-4202F9E17F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4FF3ABA2-C942-48D8-87FE-7625DE11FF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90135" y="6272783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715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8BA6964-249A-42B6-A349-426A774A1B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8955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86709" y="2121408"/>
            <a:ext cx="5057884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1600" dirty="0"/>
          </a:p>
          <a:p>
            <a:pPr marL="0" indent="0">
              <a:buNone/>
            </a:pPr>
            <a:r>
              <a:rPr lang="tr-TR" sz="1600" dirty="0"/>
              <a:t>Bilme gereksiniminde önemli olan bir noktada yetişkinin </a:t>
            </a:r>
            <a:r>
              <a:rPr lang="tr-TR" sz="1600" b="1" u="sng" dirty="0">
                <a:solidFill>
                  <a:srgbClr val="0070C0"/>
                </a:solidFill>
              </a:rPr>
              <a:t>şu anda bulunduğu nokta ile varmayı istediği nokta arasındaki farkı </a:t>
            </a:r>
            <a:r>
              <a:rPr lang="tr-TR" sz="1600" dirty="0"/>
              <a:t>kendi başlarına görmelerini sağlayacak gerçek veya temsili 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deneyimler yaşamalarını sağlamaktır. </a:t>
            </a:r>
          </a:p>
          <a:p>
            <a:pPr marL="0" indent="0">
              <a:buNone/>
            </a:pPr>
            <a:endParaRPr lang="tr-TR" sz="1600" dirty="0"/>
          </a:p>
        </p:txBody>
      </p:sp>
      <p:pic>
        <p:nvPicPr>
          <p:cNvPr id="8" name="Graphic 7" descr="Hata">
            <a:extLst>
              <a:ext uri="{FF2B5EF4-FFF2-40B4-BE49-F238E27FC236}">
                <a16:creationId xmlns:a16="http://schemas.microsoft.com/office/drawing/2014/main" id="{BF0892D4-539B-4777-96AE-6D4F70422D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152595" y="2016874"/>
            <a:ext cx="2526882" cy="2526882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9B2101-2E9F-420A-91A3-890890D84497}" type="slidenum">
              <a:rPr kumimoji="0" lang="tr-TR" smtClean="0"/>
              <a:pPr>
                <a:spcAft>
                  <a:spcPts val="600"/>
                </a:spcAft>
              </a:pPr>
              <a:t>13</a:t>
            </a:fld>
            <a:endParaRPr kumimoji="0" lang="tr-TR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0B695D-00F7-4E5A-8137-9A25014B6E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C0F04FA-7C78-4947-8588-A6CF8DA1EB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1D67843-2635-4E72-B61A-4202F9E17F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4FF3ABA2-C942-48D8-87FE-7625DE11FF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90135" y="6272783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168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8BA6964-249A-42B6-A349-426A774A1B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8955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86709" y="404664"/>
            <a:ext cx="5057884" cy="5767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600" b="1" dirty="0">
                <a:solidFill>
                  <a:srgbClr val="C00000"/>
                </a:solidFill>
              </a:rPr>
              <a:t>2- Öğrenenin Benlik Algısı: </a:t>
            </a:r>
            <a:r>
              <a:rPr lang="tr-TR" sz="1600" dirty="0"/>
              <a:t>Yetişkinler </a:t>
            </a:r>
            <a:r>
              <a:rPr lang="tr-T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benlik</a:t>
            </a:r>
            <a:r>
              <a:rPr lang="tr-TR" sz="1600" dirty="0"/>
              <a:t> kavramlarına göre </a:t>
            </a:r>
            <a:r>
              <a:rPr lang="tr-TR" sz="1600" b="1" dirty="0">
                <a:solidFill>
                  <a:srgbClr val="0070C0"/>
                </a:solidFill>
              </a:rPr>
              <a:t>kendi kararlarını</a:t>
            </a:r>
            <a:r>
              <a:rPr lang="tr-TR" sz="1600" b="1" dirty="0"/>
              <a:t>n </a:t>
            </a:r>
            <a:r>
              <a:rPr lang="tr-TR" sz="1600" dirty="0"/>
              <a:t>ve yaşamlarının </a:t>
            </a:r>
            <a:r>
              <a:rPr lang="tr-TR" sz="1600" b="1" dirty="0">
                <a:solidFill>
                  <a:srgbClr val="0070C0"/>
                </a:solidFill>
              </a:rPr>
              <a:t>sorumluluğunu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/>
              <a:t>üstlenirler. </a:t>
            </a:r>
            <a:endParaRPr lang="tr-T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tr-TR" sz="1600" dirty="0"/>
              <a:t>Başkaları tarafından </a:t>
            </a:r>
            <a:r>
              <a:rPr lang="tr-TR" sz="1600" b="1" dirty="0">
                <a:solidFill>
                  <a:srgbClr val="0070C0"/>
                </a:solidFill>
              </a:rPr>
              <a:t>kendilerini yönlendirme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/>
              <a:t>yönünde derin bir </a:t>
            </a:r>
            <a:r>
              <a:rPr lang="tr-TR" sz="1600" b="1" dirty="0">
                <a:solidFill>
                  <a:srgbClr val="0070C0"/>
                </a:solidFill>
              </a:rPr>
              <a:t>psikolojik gereksinim</a:t>
            </a:r>
            <a:r>
              <a:rPr lang="tr-TR" sz="1600" b="1" dirty="0"/>
              <a:t> </a:t>
            </a:r>
            <a:r>
              <a:rPr lang="tr-TR" sz="1600" dirty="0"/>
              <a:t>duyarlar. </a:t>
            </a:r>
          </a:p>
          <a:p>
            <a:pPr>
              <a:buFont typeface="Wingdings" pitchFamily="2" charset="2"/>
              <a:buChar char="Ø"/>
            </a:pPr>
            <a:r>
              <a:rPr lang="tr-TR" sz="1600" u="sng" dirty="0">
                <a:solidFill>
                  <a:srgbClr val="7030A0"/>
                </a:solidFill>
              </a:rPr>
              <a:t>Başkalarının </a:t>
            </a:r>
            <a:r>
              <a:rPr lang="tr-TR" sz="1600" b="1" u="sng" dirty="0">
                <a:solidFill>
                  <a:srgbClr val="7030A0"/>
                </a:solidFill>
              </a:rPr>
              <a:t>kendi isteklerini onlara dayattığını</a:t>
            </a:r>
            <a:r>
              <a:rPr lang="tr-TR" sz="1600" u="sng" dirty="0">
                <a:solidFill>
                  <a:srgbClr val="7030A0"/>
                </a:solidFill>
              </a:rPr>
              <a:t> hissettiklerinde buna  </a:t>
            </a:r>
            <a:r>
              <a:rPr lang="tr-TR" sz="1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şekilde </a:t>
            </a:r>
            <a:r>
              <a:rPr lang="tr-TR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tepki </a:t>
            </a:r>
            <a:r>
              <a:rPr lang="tr-TR" sz="1600" u="sng" dirty="0">
                <a:solidFill>
                  <a:srgbClr val="7030A0"/>
                </a:solidFill>
              </a:rPr>
              <a:t>gösterirler</a:t>
            </a:r>
          </a:p>
          <a:p>
            <a:pPr>
              <a:buFont typeface="Wingdings" pitchFamily="2" charset="2"/>
              <a:buChar char="Ø"/>
            </a:pPr>
            <a:r>
              <a:rPr lang="tr-TR" sz="1600" dirty="0"/>
              <a:t> Öfkelenerek </a:t>
            </a:r>
            <a:r>
              <a:rPr lang="tr-TR" sz="1600" b="1" dirty="0">
                <a:solidFill>
                  <a:srgbClr val="0070C0"/>
                </a:solidFill>
              </a:rPr>
              <a:t>eğitim ortamını terk </a:t>
            </a:r>
            <a:r>
              <a:rPr lang="tr-TR" sz="1600" dirty="0"/>
              <a:t>edebilirler. </a:t>
            </a:r>
            <a:endParaRPr lang="tr-T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tr-TR" sz="1600" dirty="0"/>
              <a:t>Yetişkin bir kişinin </a:t>
            </a:r>
            <a:r>
              <a:rPr lang="tr-TR" sz="1600" b="1" dirty="0">
                <a:solidFill>
                  <a:srgbClr val="0070C0"/>
                </a:solidFill>
              </a:rPr>
              <a:t>bağımlı kimliğinin hatırlaması</a:t>
            </a:r>
            <a:r>
              <a:rPr lang="tr-TR" sz="1600" dirty="0"/>
              <a:t>, içinde bulunduğu döneme has; </a:t>
            </a:r>
            <a:r>
              <a:rPr lang="tr-TR" sz="1600" b="1" dirty="0">
                <a:solidFill>
                  <a:srgbClr val="0070C0"/>
                </a:solidFill>
              </a:rPr>
              <a:t>özerk olma girişimi arasında bir çatışma</a:t>
            </a:r>
            <a:r>
              <a:rPr lang="tr-T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600" dirty="0"/>
              <a:t>yaratır. </a:t>
            </a:r>
          </a:p>
          <a:p>
            <a:pPr>
              <a:buFont typeface="Wingdings" pitchFamily="2" charset="2"/>
              <a:buChar char="Ø"/>
            </a:pPr>
            <a:r>
              <a:rPr lang="tr-TR" sz="1600" dirty="0"/>
              <a:t>Yetişkinler bu 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çatışmanı</a:t>
            </a:r>
            <a:r>
              <a:rPr lang="tr-TR" sz="1600" dirty="0">
                <a:solidFill>
                  <a:srgbClr val="0070C0"/>
                </a:solidFill>
              </a:rPr>
              <a:t>n</a:t>
            </a:r>
            <a:r>
              <a:rPr lang="tr-TR" sz="1600" dirty="0"/>
              <a:t> yarattığı 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gergin</a:t>
            </a:r>
            <a:r>
              <a:rPr lang="tr-TR" sz="1600" b="1" dirty="0">
                <a:solidFill>
                  <a:srgbClr val="0070C0"/>
                </a:solidFill>
              </a:rPr>
              <a:t>likten kurtulmak </a:t>
            </a:r>
            <a:r>
              <a:rPr lang="tr-TR" sz="1600" dirty="0"/>
              <a:t>için e</a:t>
            </a:r>
            <a:r>
              <a:rPr lang="tr-T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tkinlik </a:t>
            </a:r>
            <a:r>
              <a:rPr lang="tr-TR" sz="1600" dirty="0"/>
              <a:t>ortamını </a:t>
            </a:r>
            <a:r>
              <a:rPr lang="tr-T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terk etme </a:t>
            </a:r>
            <a:r>
              <a:rPr lang="tr-TR" sz="1600" dirty="0"/>
              <a:t>davranışı içine girerler. </a:t>
            </a:r>
          </a:p>
          <a:p>
            <a:pPr>
              <a:buFont typeface="Wingdings" pitchFamily="2" charset="2"/>
              <a:buChar char="Ø"/>
            </a:pPr>
            <a:r>
              <a:rPr lang="tr-TR" sz="1600" dirty="0"/>
              <a:t>Yetişkin eğitimindeki 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yüksek terk oranlarının nedenlerinden birinin </a:t>
            </a:r>
            <a:r>
              <a:rPr lang="tr-TR" sz="1600" dirty="0"/>
              <a:t>bu durum olduğu düşünülmektedir.</a:t>
            </a:r>
          </a:p>
          <a:p>
            <a:pPr>
              <a:buFont typeface="Wingdings" pitchFamily="2" charset="2"/>
              <a:buChar char="Ø"/>
            </a:pPr>
            <a:endParaRPr lang="tr-TR" sz="1200" dirty="0"/>
          </a:p>
          <a:p>
            <a:pPr marL="0" indent="0">
              <a:buNone/>
            </a:pPr>
            <a:endParaRPr lang="tr-TR" sz="1200" dirty="0"/>
          </a:p>
        </p:txBody>
      </p:sp>
      <p:pic>
        <p:nvPicPr>
          <p:cNvPr id="7" name="Graphic 6" descr="Circle with Left Arrow">
            <a:extLst>
              <a:ext uri="{FF2B5EF4-FFF2-40B4-BE49-F238E27FC236}">
                <a16:creationId xmlns:a16="http://schemas.microsoft.com/office/drawing/2014/main" id="{D3677C6C-9925-4104-BF13-68329A128B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152595" y="2016874"/>
            <a:ext cx="2526882" cy="2526882"/>
          </a:xfrm>
          <a:prstGeom prst="rect">
            <a:avLst/>
          </a:prstGeo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9B2101-2E9F-420A-91A3-890890D84497}" type="slidenum">
              <a:rPr kumimoji="0" lang="tr-TR" smtClean="0"/>
              <a:pPr>
                <a:spcAft>
                  <a:spcPts val="600"/>
                </a:spcAft>
              </a:pPr>
              <a:t>14</a:t>
            </a:fld>
            <a:endParaRPr kumimoji="0" lang="tr-TR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D0B695D-00F7-4E5A-8137-9A25014B6E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C0F04FA-7C78-4947-8588-A6CF8DA1EB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1D67843-2635-4E72-B61A-4202F9E17F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4FF3ABA2-C942-48D8-87FE-7625DE11FF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90135" y="6272783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547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02386" y="2119338"/>
            <a:ext cx="7543800" cy="405286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dirty="0"/>
              <a:t>Öğretim gibi </a:t>
            </a:r>
            <a:r>
              <a:rPr lang="tr-TR" b="1" dirty="0">
                <a:solidFill>
                  <a:srgbClr val="0070C0"/>
                </a:solidFill>
              </a:rPr>
              <a:t>bağımlı oldukları dönemi </a:t>
            </a:r>
            <a:r>
              <a:rPr lang="tr-TR" dirty="0"/>
              <a:t>kendilerine hatırlatan bir </a:t>
            </a:r>
            <a:r>
              <a:rPr lang="tr-TR" b="1" dirty="0">
                <a:solidFill>
                  <a:srgbClr val="0070C0"/>
                </a:solidFill>
              </a:rPr>
              <a:t>etkinliğe katıldıklarında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dönemki kimliklerine </a:t>
            </a:r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geri dönerler </a:t>
            </a:r>
            <a:r>
              <a:rPr lang="tr-TR" dirty="0"/>
              <a:t>ve </a:t>
            </a:r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bağımlı bir kişilik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dirty="0"/>
              <a:t>gibi davranmaya başlarlar. 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  <a:p>
            <a:pPr marL="0" indent="0">
              <a:buNone/>
            </a:pPr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ikisi </a:t>
            </a:r>
            <a:r>
              <a:rPr lang="tr-TR" dirty="0"/>
              <a:t>de yetişkin eğitimi anlamında </a:t>
            </a:r>
            <a:r>
              <a:rPr lang="tr-TR" b="1" dirty="0">
                <a:solidFill>
                  <a:srgbClr val="0070C0"/>
                </a:solidFill>
              </a:rPr>
              <a:t>istenilen durumlardan de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ğildir.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 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9B2101-2E9F-420A-91A3-890890D84497}" type="slidenum">
              <a:rPr kumimoji="0" lang="tr-TR" smtClean="0"/>
              <a:pPr>
                <a:spcAft>
                  <a:spcPts val="600"/>
                </a:spcAft>
              </a:pPr>
              <a:t>15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4174802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1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5776" y="1679569"/>
            <a:ext cx="2624148" cy="3498858"/>
            <a:chOff x="1061035" y="1679569"/>
            <a:chExt cx="3498864" cy="3498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2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169508" y="3398744"/>
            <a:ext cx="3657600" cy="60512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60816" y="725394"/>
            <a:ext cx="3856994" cy="540721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C00000"/>
                </a:solidFill>
              </a:rPr>
              <a:t>3- Deneyimin Rolü: </a:t>
            </a:r>
            <a:r>
              <a:rPr lang="tr-TR" dirty="0"/>
              <a:t>Yetişkinler zaman içinde </a:t>
            </a:r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farklı ve çok sayıda deneyim </a:t>
            </a:r>
            <a:r>
              <a:rPr lang="tr-TR" dirty="0"/>
              <a:t>sahibi olurlar  ve bu deneyimler onla</a:t>
            </a:r>
            <a:r>
              <a:rPr lang="tr-TR" dirty="0">
                <a:solidFill>
                  <a:srgbClr val="0070C0"/>
                </a:solidFill>
              </a:rPr>
              <a:t>rın </a:t>
            </a:r>
            <a:r>
              <a:rPr lang="tr-TR" b="1" dirty="0">
                <a:solidFill>
                  <a:srgbClr val="0070C0"/>
                </a:solidFill>
              </a:rPr>
              <a:t>bireysel farklılıklarını </a:t>
            </a:r>
            <a:r>
              <a:rPr lang="tr-TR" dirty="0"/>
              <a:t>arttırır. 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Aynı zamanda </a:t>
            </a:r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deneyim birikimine sahip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/>
              <a:t>olan yetişkinler </a:t>
            </a:r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öğrenmelerini kalıcı </a:t>
            </a:r>
            <a:r>
              <a:rPr lang="tr-TR" dirty="0"/>
              <a:t>ya da </a:t>
            </a:r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anlamlı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/>
              <a:t>kılmak için </a:t>
            </a:r>
            <a:r>
              <a:rPr lang="tr-TR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kendi deneyimlerine </a:t>
            </a:r>
            <a:r>
              <a:rPr lang="tr-TR" dirty="0"/>
              <a:t>başvururlar. 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9B2101-2E9F-420A-91A3-890890D84497}" type="slidenum">
              <a:rPr kumimoji="0" lang="tr-TR" sz="1900">
                <a:solidFill>
                  <a:schemeClr val="accent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kumimoji="0" lang="tr-TR" sz="1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19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02386" y="2320412"/>
            <a:ext cx="7543800" cy="3851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700" b="1" dirty="0">
                <a:solidFill>
                  <a:srgbClr val="FF0000"/>
                </a:solidFill>
              </a:rPr>
              <a:t>4- Öğrenmeye Hazır Olma: </a:t>
            </a:r>
            <a:r>
              <a:rPr lang="tr-TR" sz="1700" dirty="0"/>
              <a:t>Yetişkinler </a:t>
            </a:r>
            <a:r>
              <a:rPr lang="tr-TR" sz="1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bilmeye gereksinim duydukları</a:t>
            </a:r>
            <a:r>
              <a:rPr lang="tr-T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700" dirty="0"/>
              <a:t>ve </a:t>
            </a:r>
            <a:r>
              <a:rPr lang="tr-TR" sz="1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gerçek yaşamdaki sorunlarını </a:t>
            </a:r>
            <a:r>
              <a:rPr lang="tr-TR" sz="1700" dirty="0"/>
              <a:t>çözeceğine inandıkları şeyleri öğrenmeye hazır olurlar. Ayrıca bir gelişim aşamasından diğerine geçmeleri ile bağlantılı durumları da öğrenmeye hazır olurlar. </a:t>
            </a:r>
          </a:p>
          <a:p>
            <a:endParaRPr lang="tr-TR" sz="1700" dirty="0"/>
          </a:p>
          <a:p>
            <a:pPr marL="0" indent="0">
              <a:buNone/>
            </a:pPr>
            <a:r>
              <a:rPr lang="tr-TR" sz="1700" b="1" dirty="0">
                <a:solidFill>
                  <a:srgbClr val="FF0000"/>
                </a:solidFill>
              </a:rPr>
              <a:t>5-Öğrenme Yönelimi: </a:t>
            </a:r>
            <a:r>
              <a:rPr lang="tr-TR" sz="1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Çocukların</a:t>
            </a:r>
            <a:r>
              <a:rPr lang="tr-T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700" dirty="0"/>
              <a:t>öğrenmeleri </a:t>
            </a:r>
            <a:r>
              <a:rPr lang="tr-TR" sz="1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konu yönelimli </a:t>
            </a:r>
            <a:r>
              <a:rPr lang="tr-TR" sz="1700" dirty="0"/>
              <a:t>iken </a:t>
            </a:r>
            <a:r>
              <a:rPr lang="tr-TR" sz="1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yetişkinlerinki</a:t>
            </a:r>
            <a:r>
              <a:rPr lang="tr-TR" sz="1700" dirty="0"/>
              <a:t> </a:t>
            </a:r>
            <a:r>
              <a:rPr lang="tr-TR" sz="17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sorun, yaşam </a:t>
            </a:r>
            <a:r>
              <a:rPr lang="tr-TR" sz="17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 da </a:t>
            </a:r>
            <a:r>
              <a:rPr lang="tr-TR" sz="17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görev</a:t>
            </a:r>
            <a:r>
              <a:rPr lang="tr-TR" sz="17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700" dirty="0"/>
              <a:t>yönelimlidir. </a:t>
            </a:r>
            <a:endParaRPr lang="tr-TR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tr-TR" sz="1700" dirty="0"/>
              <a:t>Bu durumlarda </a:t>
            </a:r>
            <a:r>
              <a:rPr lang="tr-TR" sz="1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herhangi birine yardım edeceğini </a:t>
            </a:r>
            <a:r>
              <a:rPr lang="tr-TR" sz="1700" dirty="0"/>
              <a:t>öngördüklerinde </a:t>
            </a:r>
            <a:r>
              <a:rPr lang="tr-T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öğrenmeye yönelirler</a:t>
            </a:r>
            <a:r>
              <a:rPr lang="tr-TR" sz="1700" dirty="0"/>
              <a:t>. Öğrendiklerini </a:t>
            </a:r>
            <a:r>
              <a:rPr lang="tr-TR" sz="1700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gerçek yaşamlarına </a:t>
            </a:r>
            <a:r>
              <a:rPr lang="tr-TR" sz="17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uygulayabildikleri oranda kalıcı öğrenmeleri </a:t>
            </a:r>
            <a:r>
              <a:rPr lang="tr-TR" sz="1700" dirty="0"/>
              <a:t>gerçekleştirirler. </a:t>
            </a:r>
          </a:p>
          <a:p>
            <a:pPr marL="0" indent="0">
              <a:buNone/>
            </a:pPr>
            <a:endParaRPr lang="tr-TR" sz="17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9B2101-2E9F-420A-91A3-890890D84497}" type="slidenum">
              <a:rPr kumimoji="0" lang="tr-TR" smtClean="0"/>
              <a:pPr>
                <a:spcAft>
                  <a:spcPts val="600"/>
                </a:spcAft>
              </a:pPr>
              <a:t>17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2331482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02386" y="2320412"/>
            <a:ext cx="7543800" cy="38517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</a:rPr>
              <a:t>6- Motivasyon: </a:t>
            </a:r>
            <a:r>
              <a:rPr lang="tr-TR" dirty="0"/>
              <a:t>Yetişkinler </a:t>
            </a:r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dışsal güdüleyici</a:t>
            </a:r>
            <a:r>
              <a:rPr lang="tr-TR" b="1" dirty="0">
                <a:solidFill>
                  <a:srgbClr val="0070C0"/>
                </a:solidFill>
              </a:rPr>
              <a:t>lere </a:t>
            </a:r>
            <a:r>
              <a:rPr lang="tr-TR" dirty="0"/>
              <a:t>tepki verseler de </a:t>
            </a:r>
            <a:r>
              <a:rPr lang="tr-TR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(terfi, daha iyi bir iş..)</a:t>
            </a:r>
            <a:r>
              <a:rPr lang="tr-TR" dirty="0"/>
              <a:t>en güçlü güdüleyiciler </a:t>
            </a:r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içsel baskılardır </a:t>
            </a:r>
            <a:r>
              <a:rPr lang="tr-TR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(iş tatmini, özgüvenin ve artması </a:t>
            </a:r>
            <a:r>
              <a:rPr lang="tr-TR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vb</a:t>
            </a:r>
            <a:r>
              <a:rPr lang="tr-TR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</a:p>
          <a:p>
            <a:pPr marL="0" indent="0">
              <a:buNone/>
            </a:pP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İçsel</a:t>
            </a:r>
            <a:r>
              <a:rPr lang="tr-TR" dirty="0"/>
              <a:t> güdüleyiciler yetişkin öğrenmesinde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daha etkilidir. 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9B2101-2E9F-420A-91A3-890890D84497}" type="slidenum">
              <a:rPr kumimoji="0" lang="tr-TR" smtClean="0"/>
              <a:pPr>
                <a:spcAft>
                  <a:spcPts val="600"/>
                </a:spcAft>
              </a:pPr>
              <a:t>18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3886185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6E4EB55-A884-4A8C-93BB-50A5DD97BB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7" r="40689" b="-1"/>
          <a:stretch/>
        </p:blipFill>
        <p:spPr>
          <a:xfrm>
            <a:off x="21" y="10"/>
            <a:ext cx="4549853" cy="685798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F701E16E-5C8B-4AD6-A431-CFCCEA373F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9876" y="0"/>
            <a:ext cx="4594123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6"/>
          <p:cNvSpPr>
            <a:spLocks noGrp="1"/>
          </p:cNvSpPr>
          <p:nvPr>
            <p:ph type="title"/>
          </p:nvPr>
        </p:nvSpPr>
        <p:spPr>
          <a:xfrm>
            <a:off x="4800600" y="484632"/>
            <a:ext cx="3974689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tr-TR" sz="3500"/>
              <a:t> </a:t>
            </a:r>
          </a:p>
        </p:txBody>
      </p:sp>
      <p:sp>
        <p:nvSpPr>
          <p:cNvPr id="17" name="Rectangle 8"/>
          <p:cNvSpPr>
            <a:spLocks noGrp="1"/>
          </p:cNvSpPr>
          <p:nvPr>
            <p:ph idx="1"/>
          </p:nvPr>
        </p:nvSpPr>
        <p:spPr>
          <a:xfrm>
            <a:off x="4549875" y="2121408"/>
            <a:ext cx="4225413" cy="40507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/>
              <a:t>YETİŞKİNLERDE ÖĞRENME</a:t>
            </a:r>
          </a:p>
          <a:p>
            <a:pPr marL="0" indent="0">
              <a:buNone/>
            </a:pPr>
            <a:endParaRPr lang="tr-TR" sz="1600" dirty="0"/>
          </a:p>
          <a:p>
            <a:pPr marL="0" indent="0">
              <a:buNone/>
            </a:pPr>
            <a:r>
              <a:rPr lang="tr-TR" dirty="0"/>
              <a:t>Yetişkinler 3 temel süreçte öğrenirler.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1- Örgün eğitim (Formal)</a:t>
            </a:r>
          </a:p>
          <a:p>
            <a:pPr marL="0" indent="0">
              <a:buNone/>
            </a:pPr>
            <a:r>
              <a:rPr lang="tr-TR" dirty="0"/>
              <a:t>2- Yaygın eğitim (</a:t>
            </a:r>
            <a:r>
              <a:rPr lang="tr-TR" dirty="0" err="1"/>
              <a:t>nonformal</a:t>
            </a:r>
            <a:r>
              <a:rPr lang="tr-TR" dirty="0"/>
              <a:t>)</a:t>
            </a:r>
          </a:p>
          <a:p>
            <a:pPr marL="0" indent="0">
              <a:buNone/>
            </a:pPr>
            <a:r>
              <a:rPr lang="tr-TR" dirty="0"/>
              <a:t>3- Algın (informal) </a:t>
            </a:r>
          </a:p>
          <a:p>
            <a:pPr marL="0" indent="0">
              <a:buNone/>
            </a:pPr>
            <a:endParaRPr lang="tr-TR" sz="1600" dirty="0"/>
          </a:p>
          <a:p>
            <a:pPr marL="0" indent="0">
              <a:buNone/>
            </a:pPr>
            <a:r>
              <a:rPr lang="tr-TR" sz="1600" dirty="0"/>
              <a:t> </a:t>
            </a:r>
          </a:p>
          <a:p>
            <a:pPr marL="0" indent="0">
              <a:buNone/>
            </a:pPr>
            <a:r>
              <a:rPr lang="tr-TR" sz="1600" dirty="0"/>
              <a:t> </a:t>
            </a:r>
          </a:p>
          <a:p>
            <a:endParaRPr lang="tr-TR" sz="16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62BB214-7D96-4929-9919-F629AD8AAA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85CD760-BC0D-4662-BC76-F3F722D076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55ACAAE-0428-4CDE-B6E8-C50865B298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9B2101-2E9F-420A-91A3-890890D84497}" type="slidenum">
              <a:rPr kumimoji="0" lang="tr-TR" smtClean="0"/>
              <a:pPr>
                <a:spcAft>
                  <a:spcPts val="600"/>
                </a:spcAft>
              </a:pPr>
              <a:t>19</a:t>
            </a:fld>
            <a:endParaRPr kumimoji="0" lang="tr-TR"/>
          </a:p>
        </p:txBody>
      </p:sp>
      <p:sp>
        <p:nvSpPr>
          <p:cNvPr id="27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tr-TR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9E61CF6-8F07-4962-9613-3E030E3AE3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7232" y="0"/>
            <a:ext cx="326676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359832" y="639763"/>
            <a:ext cx="2284555" cy="5177377"/>
          </a:xfrm>
          <a:ln>
            <a:noFill/>
          </a:ln>
        </p:spPr>
        <p:txBody>
          <a:bodyPr>
            <a:normAutofit/>
          </a:bodyPr>
          <a:lstStyle/>
          <a:p>
            <a:r>
              <a:rPr lang="tr-TR" sz="3500"/>
              <a:t>İçerik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93D30EF-116A-4B76-BB80-8E43340D49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31DFC7B-4141-44FE-B9F9-8030DAD7CF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61A8904-4FC3-442E-B6CF-CD2E9D4BFD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9B2101-2E9F-420A-91A3-890890D84497}" type="slidenum">
              <a:rPr kumimoji="0" lang="tr-TR"/>
              <a:pPr>
                <a:spcAft>
                  <a:spcPts val="600"/>
                </a:spcAft>
              </a:pPr>
              <a:t>2</a:t>
            </a:fld>
            <a:endParaRPr kumimoji="0" lang="tr-TR"/>
          </a:p>
        </p:txBody>
      </p:sp>
      <p:graphicFrame>
        <p:nvGraphicFramePr>
          <p:cNvPr id="17" name="İçerik Yer Tutucusu 1">
            <a:extLst>
              <a:ext uri="{FF2B5EF4-FFF2-40B4-BE49-F238E27FC236}">
                <a16:creationId xmlns:a16="http://schemas.microsoft.com/office/drawing/2014/main" id="{FA4566D5-EC53-45C1-A407-2192027B79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281813"/>
              </p:ext>
            </p:extLst>
          </p:nvPr>
        </p:nvGraphicFramePr>
        <p:xfrm>
          <a:off x="466725" y="639763"/>
          <a:ext cx="4929187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07774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02387" y="844902"/>
            <a:ext cx="4364144" cy="516819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1700" b="1" dirty="0">
                <a:solidFill>
                  <a:srgbClr val="FF0000"/>
                </a:solidFill>
              </a:rPr>
              <a:t>Yetişkinler Nasıl </a:t>
            </a:r>
            <a:r>
              <a:rPr lang="tr-TR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Öğrenir</a:t>
            </a:r>
            <a:r>
              <a:rPr lang="tr-TR" sz="1700" b="1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tr-TR" sz="1700" dirty="0"/>
          </a:p>
          <a:p>
            <a:pPr>
              <a:buFont typeface="Wingdings" pitchFamily="2" charset="2"/>
              <a:buChar char="Ø"/>
            </a:pPr>
            <a:r>
              <a:rPr lang="tr-TR" sz="1700" dirty="0"/>
              <a:t>Yetişkinler en kolay </a:t>
            </a:r>
            <a:r>
              <a:rPr lang="tr-T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kendilerini </a:t>
            </a:r>
            <a:r>
              <a:rPr lang="tr-TR" sz="1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güvende </a:t>
            </a:r>
            <a:r>
              <a:rPr lang="tr-T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hissettikleri </a:t>
            </a:r>
            <a:r>
              <a:rPr lang="tr-TR" sz="1700" dirty="0"/>
              <a:t>ortamlarda öğrenirler. (GÜVEN ORTAMI)</a:t>
            </a:r>
          </a:p>
          <a:p>
            <a:pPr>
              <a:buFont typeface="Wingdings" pitchFamily="2" charset="2"/>
              <a:buChar char="Ø"/>
            </a:pPr>
            <a:endParaRPr lang="tr-TR" sz="1700" dirty="0"/>
          </a:p>
          <a:p>
            <a:pPr>
              <a:buFont typeface="Wingdings" pitchFamily="2" charset="2"/>
              <a:buChar char="Ø"/>
            </a:pPr>
            <a:r>
              <a:rPr lang="tr-TR" sz="1700" b="1" dirty="0">
                <a:solidFill>
                  <a:srgbClr val="0070C0"/>
                </a:solidFill>
              </a:rPr>
              <a:t>Teorik</a:t>
            </a:r>
            <a:r>
              <a:rPr lang="tr-TR" sz="1700" dirty="0"/>
              <a:t> anlatımlardan </a:t>
            </a:r>
            <a:r>
              <a:rPr lang="tr-T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uzak </a:t>
            </a:r>
            <a:r>
              <a:rPr lang="tr-TR" sz="1700" b="1" dirty="0">
                <a:solidFill>
                  <a:srgbClr val="0070C0"/>
                </a:solidFill>
              </a:rPr>
              <a:t>uygulamalı</a:t>
            </a:r>
            <a:r>
              <a:rPr lang="tr-T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eğitimlerin</a:t>
            </a:r>
            <a:r>
              <a:rPr lang="tr-TR" sz="1700" dirty="0"/>
              <a:t> ağırlıklı olduğu bir öğrenme tasarımı ile en kolay öğrenirler. </a:t>
            </a:r>
          </a:p>
          <a:p>
            <a:pPr>
              <a:buFont typeface="Wingdings" pitchFamily="2" charset="2"/>
              <a:buChar char="Ø"/>
            </a:pPr>
            <a:endParaRPr lang="tr-TR" sz="1700" dirty="0"/>
          </a:p>
          <a:p>
            <a:pPr>
              <a:buFont typeface="Wingdings" pitchFamily="2" charset="2"/>
              <a:buChar char="Ø"/>
            </a:pPr>
            <a:r>
              <a:rPr lang="tr-TR" sz="1700" dirty="0"/>
              <a:t>Yetişkinlerin </a:t>
            </a:r>
            <a:r>
              <a:rPr lang="tr-TR" sz="1700" b="1" dirty="0">
                <a:solidFill>
                  <a:srgbClr val="0070C0"/>
                </a:solidFill>
              </a:rPr>
              <a:t>gelişim dönemleri dikkate alınarak planlanmış</a:t>
            </a:r>
            <a:r>
              <a:rPr lang="tr-TR" sz="1700" dirty="0">
                <a:solidFill>
                  <a:srgbClr val="0070C0"/>
                </a:solidFill>
              </a:rPr>
              <a:t> </a:t>
            </a:r>
            <a:r>
              <a:rPr lang="tr-TR" sz="1700" dirty="0"/>
              <a:t>eğitim öğretim ortamlarında en kolay öğrenirler.  </a:t>
            </a:r>
          </a:p>
          <a:p>
            <a:pPr marL="0" indent="0">
              <a:buNone/>
            </a:pPr>
            <a:endParaRPr lang="tr-TR" sz="17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33037" y="3398744"/>
            <a:ext cx="3657600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BF9B298-BC35-4C0F-8301-5D63A1E6D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57144" y="1679571"/>
            <a:ext cx="2624148" cy="3498858"/>
            <a:chOff x="7942859" y="1679571"/>
            <a:chExt cx="3498864" cy="349885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42859" y="1679571"/>
              <a:ext cx="3498864" cy="3498858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27958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278976" y="2376862"/>
            <a:ext cx="1980484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tr-TR" sz="2200">
                <a:solidFill>
                  <a:schemeClr val="bg1">
                    <a:shade val="97000"/>
                    <a:satMod val="150000"/>
                  </a:schemeClr>
                </a:solidFill>
              </a:rPr>
              <a:t>Yetişkinlerde Öğrenme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9B2101-2E9F-420A-91A3-890890D84497}" type="slidenum">
              <a:rPr kumimoji="0" lang="tr-TR" sz="1900">
                <a:solidFill>
                  <a:schemeClr val="accent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kumimoji="0" lang="tr-TR" sz="1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29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A70142-DC16-441C-BB0B-C8CB5512DD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39" r="26848"/>
          <a:stretch/>
        </p:blipFill>
        <p:spPr>
          <a:xfrm>
            <a:off x="2508" y="10"/>
            <a:ext cx="3485044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4BC3F7A-23AC-47BD-9139-D0ED188CE7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8754" y="0"/>
            <a:ext cx="5655246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880167" y="588218"/>
            <a:ext cx="5047707" cy="5704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dirty="0"/>
              <a:t>YETİŞKİNLERİN ÖĞRENME ÖZELLİKLERİ</a:t>
            </a:r>
          </a:p>
          <a:p>
            <a:pPr marL="0" indent="0">
              <a:buNone/>
            </a:pPr>
            <a:endParaRPr lang="tr-TR" sz="1800" dirty="0"/>
          </a:p>
          <a:p>
            <a:pPr>
              <a:buFont typeface="Wingdings" pitchFamily="2" charset="2"/>
              <a:buChar char="Ø"/>
            </a:pPr>
            <a:r>
              <a:rPr lang="tr-TR" sz="1800" dirty="0"/>
              <a:t>Yetişkinler </a:t>
            </a:r>
            <a:r>
              <a:rPr lang="tr-TR" sz="1800" b="1" dirty="0">
                <a:solidFill>
                  <a:srgbClr val="0070C0"/>
                </a:solidFill>
              </a:rPr>
              <a:t>eğitimin kendi konularıyla </a:t>
            </a:r>
            <a:r>
              <a:rPr lang="tr-TR" sz="1800" dirty="0"/>
              <a:t>bağlantılı olmasını isterler.</a:t>
            </a:r>
          </a:p>
          <a:p>
            <a:pPr>
              <a:buFont typeface="Wingdings" pitchFamily="2" charset="2"/>
              <a:buChar char="Ø"/>
            </a:pPr>
            <a:r>
              <a:rPr lang="tr-TR" sz="1800" b="1" dirty="0">
                <a:solidFill>
                  <a:srgbClr val="0070C0"/>
                </a:solidFill>
              </a:rPr>
              <a:t>Gönüllü</a:t>
            </a:r>
            <a:r>
              <a:rPr lang="tr-TR" sz="1800" dirty="0">
                <a:solidFill>
                  <a:srgbClr val="0070C0"/>
                </a:solidFill>
              </a:rPr>
              <a:t> </a:t>
            </a:r>
            <a:r>
              <a:rPr lang="tr-TR" sz="1800" dirty="0"/>
              <a:t>katılmak isterler.</a:t>
            </a:r>
          </a:p>
          <a:p>
            <a:pPr>
              <a:buFont typeface="Wingdings" pitchFamily="2" charset="2"/>
              <a:buChar char="Ø"/>
            </a:pPr>
            <a:r>
              <a:rPr lang="tr-TR" sz="1800" dirty="0"/>
              <a:t>Yetişkinler eğitime </a:t>
            </a:r>
            <a:r>
              <a:rPr lang="tr-TR" sz="1800" b="1" dirty="0">
                <a:solidFill>
                  <a:srgbClr val="0070C0"/>
                </a:solidFill>
              </a:rPr>
              <a:t>etkin olarak katılmak </a:t>
            </a:r>
            <a:r>
              <a:rPr lang="tr-TR" sz="1800" dirty="0"/>
              <a:t>isterler.</a:t>
            </a:r>
          </a:p>
          <a:p>
            <a:pPr>
              <a:buFont typeface="Wingdings" pitchFamily="2" charset="2"/>
              <a:buChar char="Ø"/>
            </a:pPr>
            <a:r>
              <a:rPr lang="tr-TR" sz="1800" dirty="0"/>
              <a:t>Yetişkinler eğitimde </a:t>
            </a:r>
            <a:r>
              <a:rPr lang="tr-TR" sz="1800" b="1" dirty="0">
                <a:solidFill>
                  <a:srgbClr val="0070C0"/>
                </a:solidFill>
              </a:rPr>
              <a:t>tek </a:t>
            </a:r>
            <a:r>
              <a:rPr lang="tr-TR" sz="1800" b="1" dirty="0" err="1">
                <a:solidFill>
                  <a:srgbClr val="0070C0"/>
                </a:solidFill>
              </a:rPr>
              <a:t>düzelikten</a:t>
            </a:r>
            <a:r>
              <a:rPr lang="tr-TR" sz="1800" b="1" dirty="0">
                <a:solidFill>
                  <a:srgbClr val="0070C0"/>
                </a:solidFill>
              </a:rPr>
              <a:t> hoşlanmazlar</a:t>
            </a:r>
            <a:r>
              <a:rPr lang="tr-TR" sz="1800" dirty="0">
                <a:solidFill>
                  <a:srgbClr val="0070C0"/>
                </a:solidFill>
              </a:rPr>
              <a:t>, değişiklik isterler.</a:t>
            </a:r>
          </a:p>
          <a:p>
            <a:pPr>
              <a:buFont typeface="Wingdings" pitchFamily="2" charset="2"/>
              <a:buChar char="Ø"/>
            </a:pPr>
            <a:r>
              <a:rPr lang="tr-TR" sz="1800" dirty="0">
                <a:solidFill>
                  <a:srgbClr val="0070C0"/>
                </a:solidFill>
              </a:rPr>
              <a:t>Yetişkinler </a:t>
            </a:r>
            <a:r>
              <a:rPr lang="tr-TR" sz="1800" b="1" dirty="0"/>
              <a:t>yapıcı eleştiri </a:t>
            </a:r>
            <a:r>
              <a:rPr lang="tr-TR" sz="1800" dirty="0"/>
              <a:t>yapılmasını ve </a:t>
            </a:r>
            <a:r>
              <a:rPr lang="tr-TR" sz="1800" dirty="0">
                <a:solidFill>
                  <a:srgbClr val="0070C0"/>
                </a:solidFill>
              </a:rPr>
              <a:t>olumlu </a:t>
            </a:r>
            <a:r>
              <a:rPr lang="tr-TR" sz="1800" b="1" dirty="0">
                <a:solidFill>
                  <a:srgbClr val="0070C0"/>
                </a:solidFill>
              </a:rPr>
              <a:t>geribildirim</a:t>
            </a:r>
            <a:r>
              <a:rPr lang="tr-TR" sz="1800" dirty="0">
                <a:solidFill>
                  <a:srgbClr val="0070C0"/>
                </a:solidFill>
              </a:rPr>
              <a:t> </a:t>
            </a:r>
            <a:r>
              <a:rPr lang="tr-TR" sz="1800" dirty="0"/>
              <a:t>verilmesini isterler.</a:t>
            </a:r>
          </a:p>
          <a:p>
            <a:pPr marL="0" indent="0">
              <a:buNone/>
            </a:pPr>
            <a:endParaRPr lang="tr-TR" sz="1800" dirty="0"/>
          </a:p>
          <a:p>
            <a:pPr marL="0" indent="0">
              <a:buNone/>
            </a:pPr>
            <a:endParaRPr lang="tr-TR" sz="1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4A6ACB-54FF-44BC-B34D-9CF96DDE4C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AED6AC-6318-487B-BA63-219A94BF54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7E0217-8C8E-44A9-9E1A-4BC08FDB70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9B2101-2E9F-420A-91A3-890890D84497}" type="slidenum">
              <a:rPr kumimoji="0" lang="tr-TR" smtClean="0"/>
              <a:pPr>
                <a:spcAft>
                  <a:spcPts val="600"/>
                </a:spcAft>
              </a:pPr>
              <a:t>21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714090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8BA6964-249A-42B6-A349-426A774A1B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8955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86709" y="2178889"/>
            <a:ext cx="5057884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dirty="0">
                <a:solidFill>
                  <a:srgbClr val="0070C0"/>
                </a:solidFill>
              </a:rPr>
              <a:t>Yaşı, katılma nedeni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/>
              <a:t>ne olursa olsun bütün yetişkinlerin </a:t>
            </a:r>
            <a:r>
              <a:rPr lang="tr-TR" b="1" dirty="0">
                <a:solidFill>
                  <a:srgbClr val="0070C0"/>
                </a:solidFill>
              </a:rPr>
              <a:t>ortak beklenti</a:t>
            </a:r>
            <a:r>
              <a:rPr lang="tr-TR" dirty="0">
                <a:solidFill>
                  <a:srgbClr val="0070C0"/>
                </a:solidFill>
              </a:rPr>
              <a:t>si </a:t>
            </a:r>
            <a:r>
              <a:rPr lang="tr-TR" b="1" dirty="0"/>
              <a:t>GEREKSİNİMLERİNİN KARŞILANDIĞI</a:t>
            </a:r>
            <a:r>
              <a:rPr lang="tr-TR" dirty="0"/>
              <a:t> iyi bir eğitim almaktır.</a:t>
            </a:r>
          </a:p>
        </p:txBody>
      </p:sp>
      <p:pic>
        <p:nvPicPr>
          <p:cNvPr id="8" name="Graphic 7" descr="Sorular">
            <a:extLst>
              <a:ext uri="{FF2B5EF4-FFF2-40B4-BE49-F238E27FC236}">
                <a16:creationId xmlns:a16="http://schemas.microsoft.com/office/drawing/2014/main" id="{2A836AA5-B324-48D3-A855-D9DA23BD02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152595" y="2016874"/>
            <a:ext cx="2526882" cy="2526882"/>
          </a:xfrm>
          <a:prstGeom prst="rect">
            <a:avLst/>
          </a:prstGeo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9B2101-2E9F-420A-91A3-890890D84497}" type="slidenum">
              <a:rPr kumimoji="0" lang="tr-TR" smtClean="0"/>
              <a:pPr>
                <a:spcAft>
                  <a:spcPts val="600"/>
                </a:spcAft>
              </a:pPr>
              <a:t>22</a:t>
            </a:fld>
            <a:endParaRPr kumimoji="0" lang="tr-TR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0B695D-00F7-4E5A-8137-9A25014B6E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C0F04FA-7C78-4947-8588-A6CF8DA1EB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1D67843-2635-4E72-B61A-4202F9E17F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4FF3ABA2-C942-48D8-87FE-7625DE11FF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90135" y="6272783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26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755576" y="457200"/>
            <a:ext cx="7855024" cy="955576"/>
          </a:xfrm>
        </p:spPr>
        <p:txBody>
          <a:bodyPr>
            <a:normAutofit/>
          </a:bodyPr>
          <a:lstStyle/>
          <a:p>
            <a:r>
              <a:rPr lang="tr-TR" sz="3100" dirty="0"/>
              <a:t>Yetişkinler için en başarılı öğrenme yolları 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tr-TR" sz="1200" smtClean="0"/>
              <a:pPr/>
              <a:t>23</a:t>
            </a:fld>
            <a:endParaRPr kumimoji="0" lang="tr-TR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910493" y="1830452"/>
            <a:ext cx="5523570" cy="4386114"/>
            <a:chOff x="671" y="1078"/>
            <a:chExt cx="3478" cy="2899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671" y="1078"/>
              <a:ext cx="1219" cy="499"/>
              <a:chOff x="671" y="1078"/>
              <a:chExt cx="1219" cy="499"/>
            </a:xfrm>
          </p:grpSpPr>
          <p:pic>
            <p:nvPicPr>
              <p:cNvPr id="29" name="Picture 6"/>
              <p:cNvPicPr>
                <a:picLocks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" y="1078"/>
                <a:ext cx="1219" cy="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ectangle 7"/>
              <p:cNvSpPr>
                <a:spLocks noChangeArrowheads="1"/>
              </p:cNvSpPr>
              <p:nvPr/>
            </p:nvSpPr>
            <p:spPr bwMode="auto">
              <a:xfrm>
                <a:off x="730" y="1181"/>
                <a:ext cx="6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24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 Rounded MT Bold" pitchFamily="34" charset="0"/>
                  </a:rPr>
                  <a:t>10%</a:t>
                </a: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671" y="1558"/>
              <a:ext cx="1219" cy="499"/>
              <a:chOff x="671" y="1558"/>
              <a:chExt cx="1219" cy="499"/>
            </a:xfrm>
          </p:grpSpPr>
          <p:pic>
            <p:nvPicPr>
              <p:cNvPr id="27" name="Picture 9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" y="1558"/>
                <a:ext cx="1219" cy="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ectangle 10"/>
              <p:cNvSpPr>
                <a:spLocks noChangeArrowheads="1"/>
              </p:cNvSpPr>
              <p:nvPr/>
            </p:nvSpPr>
            <p:spPr bwMode="auto">
              <a:xfrm>
                <a:off x="730" y="1661"/>
                <a:ext cx="6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24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 Rounded MT Bold" pitchFamily="34" charset="0"/>
                  </a:rPr>
                  <a:t>20%</a:t>
                </a:r>
              </a:p>
            </p:txBody>
          </p:sp>
        </p:grpSp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671" y="2038"/>
              <a:ext cx="1219" cy="499"/>
              <a:chOff x="671" y="2038"/>
              <a:chExt cx="1219" cy="499"/>
            </a:xfrm>
          </p:grpSpPr>
          <p:pic>
            <p:nvPicPr>
              <p:cNvPr id="25" name="Picture 12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" y="2038"/>
                <a:ext cx="1219" cy="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13"/>
              <p:cNvSpPr>
                <a:spLocks noChangeArrowheads="1"/>
              </p:cNvSpPr>
              <p:nvPr/>
            </p:nvSpPr>
            <p:spPr bwMode="auto">
              <a:xfrm>
                <a:off x="730" y="2141"/>
                <a:ext cx="6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24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 Rounded MT Bold" pitchFamily="34" charset="0"/>
                  </a:rPr>
                  <a:t>30%</a:t>
                </a:r>
              </a:p>
            </p:txBody>
          </p:sp>
        </p:grpSp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671" y="2518"/>
              <a:ext cx="1219" cy="499"/>
              <a:chOff x="671" y="2518"/>
              <a:chExt cx="1219" cy="499"/>
            </a:xfrm>
          </p:grpSpPr>
          <p:pic>
            <p:nvPicPr>
              <p:cNvPr id="23" name="Picture 15"/>
              <p:cNvPicPr>
                <a:picLocks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" y="2518"/>
                <a:ext cx="1219" cy="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ectangle 16"/>
              <p:cNvSpPr>
                <a:spLocks noChangeArrowheads="1"/>
              </p:cNvSpPr>
              <p:nvPr/>
            </p:nvSpPr>
            <p:spPr bwMode="auto">
              <a:xfrm>
                <a:off x="730" y="2621"/>
                <a:ext cx="6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24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 Rounded MT Bold" pitchFamily="34" charset="0"/>
                  </a:rPr>
                  <a:t>50%</a:t>
                </a:r>
              </a:p>
            </p:txBody>
          </p:sp>
        </p:grpSp>
        <p:grpSp>
          <p:nvGrpSpPr>
            <p:cNvPr id="10" name="Group 17"/>
            <p:cNvGrpSpPr>
              <a:grpSpLocks/>
            </p:cNvGrpSpPr>
            <p:nvPr/>
          </p:nvGrpSpPr>
          <p:grpSpPr bwMode="auto">
            <a:xfrm>
              <a:off x="671" y="2998"/>
              <a:ext cx="1219" cy="499"/>
              <a:chOff x="671" y="2998"/>
              <a:chExt cx="1219" cy="499"/>
            </a:xfrm>
          </p:grpSpPr>
          <p:pic>
            <p:nvPicPr>
              <p:cNvPr id="21" name="Picture 18"/>
              <p:cNvPicPr>
                <a:picLocks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" y="2998"/>
                <a:ext cx="1219" cy="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ectangle 19"/>
              <p:cNvSpPr>
                <a:spLocks noChangeArrowheads="1"/>
              </p:cNvSpPr>
              <p:nvPr/>
            </p:nvSpPr>
            <p:spPr bwMode="auto">
              <a:xfrm>
                <a:off x="730" y="3101"/>
                <a:ext cx="6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24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 Rounded MT Bold" pitchFamily="34" charset="0"/>
                  </a:rPr>
                  <a:t>70%</a:t>
                </a:r>
              </a:p>
            </p:txBody>
          </p:sp>
        </p:grpSp>
        <p:grpSp>
          <p:nvGrpSpPr>
            <p:cNvPr id="11" name="Group 20"/>
            <p:cNvGrpSpPr>
              <a:grpSpLocks/>
            </p:cNvGrpSpPr>
            <p:nvPr/>
          </p:nvGrpSpPr>
          <p:grpSpPr bwMode="auto">
            <a:xfrm>
              <a:off x="671" y="3478"/>
              <a:ext cx="1219" cy="499"/>
              <a:chOff x="671" y="3478"/>
              <a:chExt cx="1219" cy="499"/>
            </a:xfrm>
          </p:grpSpPr>
          <p:pic>
            <p:nvPicPr>
              <p:cNvPr id="19" name="Picture 21"/>
              <p:cNvPicPr>
                <a:picLocks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" y="3478"/>
                <a:ext cx="1219" cy="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ectangle 22"/>
              <p:cNvSpPr>
                <a:spLocks noChangeArrowheads="1"/>
              </p:cNvSpPr>
              <p:nvPr/>
            </p:nvSpPr>
            <p:spPr bwMode="auto">
              <a:xfrm>
                <a:off x="730" y="3581"/>
                <a:ext cx="6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24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 Rounded MT Bold" pitchFamily="34" charset="0"/>
                  </a:rPr>
                  <a:t>90%</a:t>
                </a:r>
              </a:p>
            </p:txBody>
          </p:sp>
        </p:grp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1919" y="1152"/>
              <a:ext cx="854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400" b="1" i="0" u="none" strike="noStrike" kern="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aramond"/>
                  <a:cs typeface="Arial" charset="0"/>
                </a:rPr>
                <a:t>OKUMA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1919" y="1632"/>
              <a:ext cx="848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aramond"/>
                  <a:cs typeface="Arial" charset="0"/>
                </a:rPr>
                <a:t>DUYMA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1872" y="2112"/>
              <a:ext cx="910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aramond"/>
                  <a:cs typeface="Arial" charset="0"/>
                </a:rPr>
                <a:t> </a:t>
              </a:r>
              <a:r>
                <a:rPr kumimoji="0" lang="en-AU" sz="2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aramond"/>
                  <a:cs typeface="Arial" charset="0"/>
                </a:rPr>
                <a:t>GÖRME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1872" y="2592"/>
              <a:ext cx="2005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aramond"/>
                  <a:cs typeface="Arial" charset="0"/>
                </a:rPr>
                <a:t> </a:t>
              </a:r>
              <a:r>
                <a:rPr kumimoji="0" lang="en-AU" sz="2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aramond"/>
                  <a:cs typeface="Arial" charset="0"/>
                </a:rPr>
                <a:t>DUYMA</a:t>
              </a:r>
              <a:r>
                <a:rPr kumimoji="0" lang="tr-TR" sz="2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aramond"/>
                  <a:cs typeface="Arial" charset="0"/>
                </a:rPr>
                <a:t> VE</a:t>
              </a:r>
              <a:r>
                <a:rPr kumimoji="0" lang="en-AU" sz="2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aramond"/>
                  <a:cs typeface="Arial" charset="0"/>
                </a:rPr>
                <a:t> GÖRME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1872" y="3072"/>
              <a:ext cx="1120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aramond"/>
                  <a:cs typeface="Arial" charset="0"/>
                </a:rPr>
                <a:t> </a:t>
              </a:r>
              <a:r>
                <a:rPr kumimoji="0" lang="en-AU" sz="2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aramond"/>
                  <a:cs typeface="Arial" charset="0"/>
                </a:rPr>
                <a:t>SÖYLEME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1872" y="3552"/>
              <a:ext cx="844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aramond"/>
                  <a:cs typeface="Arial" charset="0"/>
                </a:rPr>
                <a:t> </a:t>
              </a:r>
              <a:r>
                <a:rPr kumimoji="0" lang="en-AU" sz="2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aramond"/>
                  <a:cs typeface="Arial" charset="0"/>
                </a:rPr>
                <a:t>YAPMA</a:t>
              </a: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4032" y="2159"/>
              <a:ext cx="117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514"/>
              </a:outerShdw>
            </a:effec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/>
                <a:cs typeface="Arial" charset="0"/>
              </a:endParaRPr>
            </a:p>
          </p:txBody>
        </p:sp>
      </p:grpSp>
      <p:sp>
        <p:nvSpPr>
          <p:cNvPr id="4" name="Metin kutusu 3"/>
          <p:cNvSpPr txBox="1"/>
          <p:nvPr/>
        </p:nvSpPr>
        <p:spPr>
          <a:xfrm>
            <a:off x="5508104" y="6023197"/>
            <a:ext cx="2603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Yapma+ ….</a:t>
            </a:r>
          </a:p>
        </p:txBody>
      </p:sp>
    </p:spTree>
    <p:extLst>
      <p:ext uri="{BB962C8B-B14F-4D97-AF65-F5344CB8AC3E}">
        <p14:creationId xmlns:p14="http://schemas.microsoft.com/office/powerpoint/2010/main" val="4077304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5776" y="1679569"/>
            <a:ext cx="2624148" cy="3498858"/>
            <a:chOff x="1061035" y="1679569"/>
            <a:chExt cx="3498864" cy="349885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117608" y="2376862"/>
            <a:ext cx="1980485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tr-TR" sz="2400">
                <a:solidFill>
                  <a:srgbClr val="FFFFFF"/>
                </a:solidFill>
              </a:rPr>
              <a:t>Yetişkinlerin Öğrenme Engelleri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169508" y="3398744"/>
            <a:ext cx="3657600" cy="60512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60816" y="725394"/>
            <a:ext cx="3856994" cy="5407212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Korku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/>
              <a:t>(</a:t>
            </a:r>
            <a:r>
              <a:rPr lang="tr-TR" dirty="0" err="1"/>
              <a:t>örn</a:t>
            </a:r>
            <a:r>
              <a:rPr lang="tr-TR" dirty="0"/>
              <a:t>; eleştirilmek, gülünç olma, aşağılanma) içsel etken</a:t>
            </a:r>
          </a:p>
          <a:p>
            <a:pPr>
              <a:buFont typeface="Wingdings" pitchFamily="2" charset="2"/>
              <a:buChar char="Ø"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Güven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(</a:t>
            </a:r>
            <a:r>
              <a:rPr lang="tr-TR" dirty="0" err="1"/>
              <a:t>örn</a:t>
            </a:r>
            <a:r>
              <a:rPr lang="tr-TR" dirty="0"/>
              <a:t>; özgüven eksikliği, sosyal açıdan yetersiz olma)</a:t>
            </a:r>
          </a:p>
          <a:p>
            <a:pPr>
              <a:buFont typeface="Wingdings" pitchFamily="2" charset="2"/>
              <a:buChar char="Ø"/>
            </a:pPr>
            <a:r>
              <a:rPr lang="tr-T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Deneyim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(</a:t>
            </a:r>
            <a:r>
              <a:rPr lang="tr-TR" dirty="0" err="1"/>
              <a:t>örn</a:t>
            </a:r>
            <a:r>
              <a:rPr lang="tr-TR" dirty="0"/>
              <a:t>; önceki deneyimler (örgün </a:t>
            </a:r>
            <a:r>
              <a:rPr lang="tr-TR" dirty="0" err="1"/>
              <a:t>vs</a:t>
            </a:r>
            <a:r>
              <a:rPr lang="tr-TR" dirty="0"/>
              <a:t>), </a:t>
            </a:r>
            <a:r>
              <a:rPr lang="tr-TR" b="1" dirty="0">
                <a:solidFill>
                  <a:srgbClr val="0070C0"/>
                </a:solidFill>
              </a:rPr>
              <a:t>öğrenilmiş çaresizlik </a:t>
            </a:r>
            <a:r>
              <a:rPr lang="tr-TR" dirty="0"/>
              <a:t>ve isteksizlik)</a:t>
            </a:r>
          </a:p>
          <a:p>
            <a:pPr>
              <a:buFont typeface="Wingdings" pitchFamily="2" charset="2"/>
              <a:buChar char="Ø"/>
            </a:pPr>
            <a:r>
              <a:rPr lang="tr-TR" b="1" dirty="0">
                <a:solidFill>
                  <a:srgbClr val="FF0000"/>
                </a:solidFill>
              </a:rPr>
              <a:t>Zaman( </a:t>
            </a:r>
            <a:r>
              <a:rPr lang="tr-TR" b="1" dirty="0" err="1">
                <a:solidFill>
                  <a:srgbClr val="FF0000"/>
                </a:solidFill>
              </a:rPr>
              <a:t>örn</a:t>
            </a:r>
            <a:r>
              <a:rPr lang="tr-TR" b="1" dirty="0">
                <a:solidFill>
                  <a:srgbClr val="FF0000"/>
                </a:solidFill>
              </a:rPr>
              <a:t>; </a:t>
            </a:r>
            <a:r>
              <a:rPr lang="tr-TR" dirty="0"/>
              <a:t>ev sorumlulukları, çocuklar, çalışma koşulları)</a:t>
            </a:r>
          </a:p>
          <a:p>
            <a:pPr>
              <a:buFont typeface="Wingdings" pitchFamily="2" charset="2"/>
              <a:buChar char="Ø"/>
            </a:pPr>
            <a:r>
              <a:rPr lang="tr-TR" b="1" dirty="0">
                <a:solidFill>
                  <a:srgbClr val="FF0000"/>
                </a:solidFill>
              </a:rPr>
              <a:t>Mekan (</a:t>
            </a:r>
            <a:r>
              <a:rPr lang="tr-TR" b="1" dirty="0" err="1">
                <a:solidFill>
                  <a:srgbClr val="FF0000"/>
                </a:solidFill>
              </a:rPr>
              <a:t>örn</a:t>
            </a:r>
            <a:r>
              <a:rPr lang="tr-TR" b="1" dirty="0">
                <a:solidFill>
                  <a:srgbClr val="FF0000"/>
                </a:solidFill>
              </a:rPr>
              <a:t>; </a:t>
            </a:r>
            <a:r>
              <a:rPr lang="tr-TR" dirty="0"/>
              <a:t>ışık, temizlik, ısınma) dışsal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9B2101-2E9F-420A-91A3-890890D84497}" type="slidenum">
              <a:rPr kumimoji="0" lang="tr-TR" sz="1900">
                <a:solidFill>
                  <a:schemeClr val="accent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24</a:t>
            </a:fld>
            <a:endParaRPr kumimoji="0" lang="tr-TR" sz="1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04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CA88C2-C73C-4062-A097-8FBCE3090B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981C21-E132-4402-B31B-D725C1CE77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203" y="653241"/>
            <a:ext cx="818159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685C77-4E84-486A-9AE5-F3635BE98E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201" y="822324"/>
            <a:ext cx="3862197" cy="5228279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965200" y="1465790"/>
            <a:ext cx="2895599" cy="3941345"/>
          </a:xfrm>
        </p:spPr>
        <p:txBody>
          <a:bodyPr>
            <a:normAutofit/>
          </a:bodyPr>
          <a:lstStyle/>
          <a:p>
            <a:r>
              <a:rPr lang="tr-TR" sz="4000"/>
              <a:t>Yetişkin Eğitimcide Bulunması Gereken Özellikler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343399" y="804363"/>
            <a:ext cx="4319400" cy="5246240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dirty="0"/>
              <a:t>Yetişkin öğrenenleri </a:t>
            </a:r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iyi tanımalı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/>
              <a:t>Sürekli </a:t>
            </a:r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kendini yenilemeli 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Amaç ve Kazanımları </a:t>
            </a:r>
            <a:r>
              <a:rPr lang="tr-TR" dirty="0"/>
              <a:t>iyi belirlemeli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Yöntem ve Teknikleri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/>
              <a:t>iyi kullanmalı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Medya ve Materyalleri </a:t>
            </a:r>
            <a:r>
              <a:rPr lang="tr-TR" dirty="0"/>
              <a:t>doğru seçmeli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5C1C3E-5158-47F3-8FD9-14B22C3E6E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203" y="6121662"/>
            <a:ext cx="818159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9B2101-2E9F-420A-91A3-890890D84497}" type="slidenum">
              <a:rPr kumimoji="0" lang="tr-TR">
                <a:solidFill>
                  <a:schemeClr val="accent1"/>
                </a:solidFill>
              </a:rPr>
              <a:pPr>
                <a:spcAft>
                  <a:spcPts val="600"/>
                </a:spcAft>
              </a:pPr>
              <a:t>25</a:t>
            </a:fld>
            <a:endParaRPr kumimoji="0" lang="tr-TR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771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CA88C2-C73C-4062-A097-8FBCE3090B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981C21-E132-4402-B31B-D725C1CE77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203" y="653241"/>
            <a:ext cx="818159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685C77-4E84-486A-9AE5-F3635BE98E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201" y="822324"/>
            <a:ext cx="3862197" cy="5228279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965200" y="1465790"/>
            <a:ext cx="2895599" cy="3941345"/>
          </a:xfrm>
        </p:spPr>
        <p:txBody>
          <a:bodyPr>
            <a:normAutofit/>
          </a:bodyPr>
          <a:lstStyle/>
          <a:p>
            <a:r>
              <a:rPr lang="tr-TR" sz="4000"/>
              <a:t>Yetişkin Eğitimcide Bulunması Gereken Özellikler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343399" y="822324"/>
            <a:ext cx="4620008" cy="5228279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Ø"/>
            </a:pPr>
            <a:endParaRPr lang="tr-TR" sz="1400" dirty="0"/>
          </a:p>
          <a:p>
            <a:pPr>
              <a:buFont typeface="Wingdings" pitchFamily="2" charset="2"/>
              <a:buChar char="Ø"/>
            </a:pPr>
            <a:r>
              <a:rPr lang="tr-TR" dirty="0"/>
              <a:t>Kursiyerlerin </a:t>
            </a:r>
            <a:r>
              <a:rPr lang="tr-TR" b="1" dirty="0">
                <a:solidFill>
                  <a:srgbClr val="0070C0"/>
                </a:solidFill>
              </a:rPr>
              <a:t>öğrenmeyi içselleştirmelerini </a:t>
            </a:r>
            <a:r>
              <a:rPr lang="tr-TR" dirty="0"/>
              <a:t>sağlamalı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b="1" dirty="0">
                <a:solidFill>
                  <a:srgbClr val="0070C0"/>
                </a:solidFill>
              </a:rPr>
              <a:t>Eleştiriye açık </a:t>
            </a:r>
            <a:r>
              <a:rPr lang="tr-TR" dirty="0"/>
              <a:t>olmalı ve </a:t>
            </a:r>
            <a:r>
              <a:rPr lang="tr-TR" b="1" dirty="0">
                <a:solidFill>
                  <a:srgbClr val="0070C0"/>
                </a:solidFill>
              </a:rPr>
              <a:t>kriz yönetebilmeli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b="1" dirty="0">
                <a:solidFill>
                  <a:srgbClr val="0070C0"/>
                </a:solidFill>
              </a:rPr>
              <a:t>Geribildirim </a:t>
            </a:r>
            <a:r>
              <a:rPr lang="tr-TR" dirty="0"/>
              <a:t>almalı ve vermeli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b="1" dirty="0">
                <a:solidFill>
                  <a:srgbClr val="0070C0"/>
                </a:solidFill>
              </a:rPr>
              <a:t>Tutarlı, Kapsayıcı, Sabırlı ve Esnek </a:t>
            </a:r>
            <a:r>
              <a:rPr lang="tr-TR" b="1" u="sng" dirty="0"/>
              <a:t>olabilmeli (Farabi)</a:t>
            </a:r>
          </a:p>
          <a:p>
            <a:pPr>
              <a:buFont typeface="Wingdings" pitchFamily="2" charset="2"/>
              <a:buChar char="Ø"/>
            </a:pPr>
            <a:endParaRPr lang="tr-TR" b="1" dirty="0"/>
          </a:p>
          <a:p>
            <a:pPr>
              <a:buFont typeface="Wingdings" pitchFamily="2" charset="2"/>
              <a:buChar char="Ø"/>
            </a:pPr>
            <a:r>
              <a:rPr lang="tr-TR" b="1" dirty="0">
                <a:solidFill>
                  <a:srgbClr val="0070C0"/>
                </a:solidFill>
              </a:rPr>
              <a:t>Empati </a:t>
            </a:r>
            <a:r>
              <a:rPr lang="tr-TR" dirty="0"/>
              <a:t>yapabilmeli </a:t>
            </a:r>
          </a:p>
          <a:p>
            <a:pPr marL="0" indent="0">
              <a:buNone/>
            </a:pPr>
            <a:endParaRPr lang="tr-TR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5C1C3E-5158-47F3-8FD9-14B22C3E6E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203" y="6121662"/>
            <a:ext cx="818159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9B2101-2E9F-420A-91A3-890890D84497}" type="slidenum">
              <a:rPr kumimoji="0" lang="tr-TR">
                <a:solidFill>
                  <a:schemeClr val="accent1"/>
                </a:solidFill>
              </a:rPr>
              <a:pPr>
                <a:spcAft>
                  <a:spcPts val="600"/>
                </a:spcAft>
              </a:pPr>
              <a:t>26</a:t>
            </a:fld>
            <a:endParaRPr kumimoji="0" lang="tr-TR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620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6B66E70-9451-4286-A0C2-6CF108FE81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4B0696-68E2-40ED-B597-4B87387544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7899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19EF1B4-0F49-44D2-AE21-263819BFBC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8992" y="0"/>
            <a:ext cx="3490332" cy="6858000"/>
          </a:xfrm>
          <a:prstGeom prst="rect">
            <a:avLst/>
          </a:prstGeom>
          <a:blipFill dpi="0" rotWithShape="1">
            <a:blip r:embed="rId2">
              <a:alphaModFix amt="4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1078993" y="643466"/>
            <a:ext cx="2993610" cy="5571067"/>
          </a:xfrm>
        </p:spPr>
        <p:txBody>
          <a:bodyPr>
            <a:normAutofit/>
          </a:bodyPr>
          <a:lstStyle/>
          <a:p>
            <a:r>
              <a:rPr lang="nb-NO" sz="3300" dirty="0">
                <a:solidFill>
                  <a:schemeClr val="tx1"/>
                </a:solidFill>
              </a:rPr>
              <a:t/>
            </a:r>
            <a:br>
              <a:rPr lang="nb-NO" sz="3300" dirty="0">
                <a:solidFill>
                  <a:schemeClr val="tx1"/>
                </a:solidFill>
              </a:rPr>
            </a:br>
            <a:r>
              <a:rPr lang="nb-NO" sz="3300" dirty="0">
                <a:solidFill>
                  <a:schemeClr val="tx1"/>
                </a:solidFill>
              </a:rPr>
              <a:t>Bir Yetişkin Eğitimcinin Kendisine Sorması Gereken Sorular</a:t>
            </a:r>
            <a:endParaRPr lang="tr-TR" sz="3300" dirty="0">
              <a:solidFill>
                <a:schemeClr val="tx1"/>
              </a:solidFill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69324" y="643466"/>
            <a:ext cx="3910998" cy="5737861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1800" dirty="0"/>
              <a:t>Yetişkin </a:t>
            </a:r>
            <a:r>
              <a:rPr lang="tr-TR" sz="1800" b="1" dirty="0">
                <a:solidFill>
                  <a:srgbClr val="0070C0"/>
                </a:solidFill>
              </a:rPr>
              <a:t>öğrenenlerin özelliklerini </a:t>
            </a:r>
            <a:r>
              <a:rPr lang="tr-TR" sz="1800" dirty="0"/>
              <a:t>biliyor muyum?</a:t>
            </a:r>
          </a:p>
          <a:p>
            <a:pPr>
              <a:buFont typeface="Wingdings" pitchFamily="2" charset="2"/>
              <a:buChar char="Ø"/>
            </a:pPr>
            <a:endParaRPr lang="tr-TR" sz="1800" dirty="0"/>
          </a:p>
          <a:p>
            <a:pPr>
              <a:buFont typeface="Wingdings" pitchFamily="2" charset="2"/>
              <a:buChar char="Ø"/>
            </a:pPr>
            <a:r>
              <a:rPr lang="tr-TR" sz="1800" dirty="0"/>
              <a:t>Yetişkin öğrenenlere </a:t>
            </a:r>
            <a:r>
              <a:rPr lang="tr-TR" sz="1800" b="1" dirty="0">
                <a:solidFill>
                  <a:srgbClr val="0070C0"/>
                </a:solidFill>
              </a:rPr>
              <a:t>yetişkin bireyler olarak yaklaşıyor </a:t>
            </a:r>
            <a:r>
              <a:rPr lang="tr-TR" sz="1800" dirty="0"/>
              <a:t>muyum?</a:t>
            </a:r>
          </a:p>
          <a:p>
            <a:pPr>
              <a:buFont typeface="Wingdings" pitchFamily="2" charset="2"/>
              <a:buChar char="Ø"/>
            </a:pPr>
            <a:endParaRPr lang="tr-TR" sz="1800" dirty="0"/>
          </a:p>
          <a:p>
            <a:pPr>
              <a:buFont typeface="Wingdings" pitchFamily="2" charset="2"/>
              <a:buChar char="Ø"/>
            </a:pPr>
            <a:r>
              <a:rPr lang="tr-TR" sz="1800" dirty="0"/>
              <a:t>Yetişkin öğreneni </a:t>
            </a:r>
            <a:r>
              <a:rPr lang="tr-TR" sz="1800" b="1" dirty="0">
                <a:solidFill>
                  <a:srgbClr val="0070C0"/>
                </a:solidFill>
              </a:rPr>
              <a:t>kendi evindeymiş </a:t>
            </a:r>
            <a:r>
              <a:rPr lang="tr-TR" sz="1800" dirty="0"/>
              <a:t>gibi hissettirebiliyor muyum?</a:t>
            </a:r>
          </a:p>
          <a:p>
            <a:pPr>
              <a:buFont typeface="Wingdings" pitchFamily="2" charset="2"/>
              <a:buChar char="Ø"/>
            </a:pPr>
            <a:endParaRPr lang="tr-TR" sz="1800" dirty="0"/>
          </a:p>
          <a:p>
            <a:pPr>
              <a:buFont typeface="Wingdings" pitchFamily="2" charset="2"/>
              <a:buChar char="Ø"/>
            </a:pPr>
            <a:r>
              <a:rPr lang="tr-TR" sz="1800" dirty="0"/>
              <a:t>Yetişkin öğrenenlerin </a:t>
            </a:r>
            <a:r>
              <a:rPr lang="tr-TR" sz="1800" b="1" dirty="0">
                <a:solidFill>
                  <a:srgbClr val="0070C0"/>
                </a:solidFill>
              </a:rPr>
              <a:t>birbirlerini tanımalarına fırsat </a:t>
            </a:r>
            <a:r>
              <a:rPr lang="tr-TR" sz="1800" dirty="0"/>
              <a:t>veriyor muyum?</a:t>
            </a:r>
          </a:p>
          <a:p>
            <a:pPr>
              <a:buFont typeface="Wingdings" pitchFamily="2" charset="2"/>
              <a:buChar char="Ø"/>
            </a:pPr>
            <a:endParaRPr lang="tr-TR" sz="1800" dirty="0"/>
          </a:p>
          <a:p>
            <a:pPr>
              <a:buFont typeface="Wingdings" pitchFamily="2" charset="2"/>
              <a:buChar char="Ø"/>
            </a:pPr>
            <a:r>
              <a:rPr lang="tr-TR" sz="1800" b="1" dirty="0">
                <a:solidFill>
                  <a:srgbClr val="0070C0"/>
                </a:solidFill>
              </a:rPr>
              <a:t>Etkili iletişim </a:t>
            </a:r>
            <a:r>
              <a:rPr lang="tr-TR" sz="1800" dirty="0"/>
              <a:t>kurabiliyor muyum? (</a:t>
            </a:r>
            <a:r>
              <a:rPr lang="tr-T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ETKİLİ İLETİŞİM</a:t>
            </a:r>
            <a:r>
              <a:rPr lang="tr-TR" sz="1800" dirty="0"/>
              <a:t>)?</a:t>
            </a:r>
          </a:p>
          <a:p>
            <a:endParaRPr lang="tr-TR" sz="16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69B0BE-E00A-432A-98D1-A47B82C163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401725" y="6229681"/>
            <a:chExt cx="457200" cy="4572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AF8A5ED-19F8-4707-8EEC-7115E6B112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1725" y="6229681"/>
              <a:ext cx="457200" cy="45720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5F50C1C-978D-45B5-B716-7DA91773CD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30918" y="6258874"/>
              <a:ext cx="398813" cy="398815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9B2101-2E9F-420A-91A3-890890D84497}" type="slidenum">
              <a:rPr kumimoji="0" lang="tr-TR" smtClean="0"/>
              <a:pPr>
                <a:spcAft>
                  <a:spcPts val="600"/>
                </a:spcAft>
              </a:pPr>
              <a:t>27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1991041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B66E70-9451-4286-A0C2-6CF108FE81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4B0696-68E2-40ED-B597-4B87387544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7899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9EF1B4-0F49-44D2-AE21-263819BFBC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8992" y="0"/>
            <a:ext cx="3490332" cy="6858000"/>
          </a:xfrm>
          <a:prstGeom prst="rect">
            <a:avLst/>
          </a:prstGeom>
          <a:blipFill dpi="0" rotWithShape="1">
            <a:blip r:embed="rId2">
              <a:alphaModFix amt="4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1078993" y="643466"/>
            <a:ext cx="2993610" cy="5571067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chemeClr val="tx1"/>
                </a:solidFill>
              </a:rPr>
              <a:t>Kendimize Sormamız Gereken Sorular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69324" y="643467"/>
            <a:ext cx="4003864" cy="5571066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dirty="0"/>
              <a:t>Yetişkin öğrenenleri </a:t>
            </a:r>
            <a:r>
              <a:rPr lang="tr-TR" b="1" dirty="0">
                <a:solidFill>
                  <a:srgbClr val="0070C0"/>
                </a:solidFill>
              </a:rPr>
              <a:t>tartışmaya teşvik </a:t>
            </a:r>
            <a:r>
              <a:rPr lang="tr-TR" dirty="0"/>
              <a:t>ediyor muyum?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/>
              <a:t>Yetişkin öğrenenlerin </a:t>
            </a:r>
            <a:r>
              <a:rPr lang="tr-TR" b="1" dirty="0">
                <a:solidFill>
                  <a:srgbClr val="0070C0"/>
                </a:solidFill>
              </a:rPr>
              <a:t>dikkatini arttırabiliyor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/>
              <a:t>muyum?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/>
              <a:t>Yetişkin öğrenenleri </a:t>
            </a:r>
            <a:r>
              <a:rPr lang="tr-TR" b="1" dirty="0">
                <a:solidFill>
                  <a:srgbClr val="0070C0"/>
                </a:solidFill>
              </a:rPr>
              <a:t>üretmeye teşvik </a:t>
            </a:r>
            <a:r>
              <a:rPr lang="tr-TR" dirty="0"/>
              <a:t>edebiliyor muyum?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/>
              <a:t>Dersi yetişkin </a:t>
            </a:r>
            <a:r>
              <a:rPr lang="tr-TR" b="1" dirty="0">
                <a:solidFill>
                  <a:srgbClr val="0070C0"/>
                </a:solidFill>
              </a:rPr>
              <a:t>öğrenenlerin ihtiyaçlarına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/>
              <a:t>göre </a:t>
            </a:r>
            <a:r>
              <a:rPr lang="tr-TR" b="1" dirty="0">
                <a:solidFill>
                  <a:srgbClr val="0070C0"/>
                </a:solidFill>
              </a:rPr>
              <a:t>düzenleyebiliyor </a:t>
            </a:r>
            <a:r>
              <a:rPr lang="tr-TR" dirty="0"/>
              <a:t>muyum?</a:t>
            </a:r>
          </a:p>
          <a:p>
            <a:endParaRPr lang="tr-TR" sz="16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69B0BE-E00A-432A-98D1-A47B82C163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401725" y="6229681"/>
            <a:chExt cx="457200" cy="4572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AF8A5ED-19F8-4707-8EEC-7115E6B112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1725" y="6229681"/>
              <a:ext cx="457200" cy="45720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5F50C1C-978D-45B5-B716-7DA91773CD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30918" y="6258874"/>
              <a:ext cx="398813" cy="398815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9B2101-2E9F-420A-91A3-890890D84497}" type="slidenum">
              <a:rPr kumimoji="0" lang="tr-TR" smtClean="0"/>
              <a:pPr>
                <a:spcAft>
                  <a:spcPts val="600"/>
                </a:spcAft>
              </a:pPr>
              <a:t>28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1787028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0">
            <a:extLst>
              <a:ext uri="{FF2B5EF4-FFF2-40B4-BE49-F238E27FC236}">
                <a16:creationId xmlns:a16="http://schemas.microsoft.com/office/drawing/2014/main" id="{78BA6964-249A-42B6-A349-426A774A1B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8955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286710" y="484632"/>
            <a:ext cx="5057883" cy="1609344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86709" y="2121408"/>
            <a:ext cx="5057884" cy="4050792"/>
          </a:xfrm>
        </p:spPr>
        <p:txBody>
          <a:bodyPr>
            <a:normAutofit/>
          </a:bodyPr>
          <a:lstStyle/>
          <a:p>
            <a:endParaRPr lang="tr-TR" sz="1600" dirty="0"/>
          </a:p>
          <a:p>
            <a:endParaRPr lang="tr-TR" sz="1600" dirty="0"/>
          </a:p>
          <a:p>
            <a:endParaRPr lang="tr-TR" sz="1600" dirty="0"/>
          </a:p>
          <a:p>
            <a:endParaRPr lang="tr-TR" sz="1600" dirty="0"/>
          </a:p>
          <a:p>
            <a:pPr marL="0" indent="0">
              <a:buNone/>
            </a:pPr>
            <a:endParaRPr lang="tr-TR" sz="1600" dirty="0"/>
          </a:p>
          <a:p>
            <a:pPr marL="0" indent="0">
              <a:buNone/>
            </a:pPr>
            <a:r>
              <a:rPr lang="tr-TR" sz="1600" dirty="0"/>
              <a:t>                                             </a:t>
            </a:r>
            <a:r>
              <a:rPr lang="tr-TR" b="1" dirty="0"/>
              <a:t>Teşekkürler … </a:t>
            </a:r>
            <a:endParaRPr lang="tr-TR" sz="1600" b="1" dirty="0"/>
          </a:p>
        </p:txBody>
      </p:sp>
      <p:pic>
        <p:nvPicPr>
          <p:cNvPr id="23" name="Graphic 7" descr="Winking Face with No Fill">
            <a:extLst>
              <a:ext uri="{FF2B5EF4-FFF2-40B4-BE49-F238E27FC236}">
                <a16:creationId xmlns:a16="http://schemas.microsoft.com/office/drawing/2014/main" id="{6B74952D-6D21-4C4C-B115-68E75766B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152595" y="2016874"/>
            <a:ext cx="2526882" cy="2526882"/>
          </a:xfrm>
          <a:prstGeom prst="rect">
            <a:avLst/>
          </a:prstGeo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9B2101-2E9F-420A-91A3-890890D84497}" type="slidenum">
              <a:rPr kumimoji="0" lang="tr-TR" smtClean="0"/>
              <a:pPr>
                <a:spcAft>
                  <a:spcPts val="600"/>
                </a:spcAft>
              </a:pPr>
              <a:t>29</a:t>
            </a:fld>
            <a:endParaRPr kumimoji="0" lang="tr-TR"/>
          </a:p>
        </p:txBody>
      </p:sp>
      <p:grpSp>
        <p:nvGrpSpPr>
          <p:cNvPr id="24" name="Group 12">
            <a:extLst>
              <a:ext uri="{FF2B5EF4-FFF2-40B4-BE49-F238E27FC236}">
                <a16:creationId xmlns:a16="http://schemas.microsoft.com/office/drawing/2014/main" id="{BD0B695D-00F7-4E5A-8137-9A25014B6E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C0F04FA-7C78-4947-8588-A6CF8DA1EB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1D67843-2635-4E72-B61A-4202F9E17F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4FF3ABA2-C942-48D8-87FE-7625DE11FF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90135" y="6272783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00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9E61CF6-8F07-4962-9613-3E030E3AE3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7232" y="0"/>
            <a:ext cx="326676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6359832" y="639763"/>
            <a:ext cx="2284555" cy="5177377"/>
          </a:xfrm>
          <a:ln>
            <a:noFill/>
          </a:ln>
        </p:spPr>
        <p:txBody>
          <a:bodyPr>
            <a:normAutofit/>
          </a:bodyPr>
          <a:lstStyle/>
          <a:p>
            <a:r>
              <a:rPr lang="tr-TR" sz="3500"/>
              <a:t>İçerik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3D30EF-116A-4B76-BB80-8E43340D49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31DFC7B-4141-44FE-B9F9-8030DAD7CF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61A8904-4FC3-442E-B6CF-CD2E9D4BFD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9B2101-2E9F-420A-91A3-890890D84497}" type="slidenum">
              <a:rPr kumimoji="0" lang="tr-TR" smtClean="0"/>
              <a:pPr>
                <a:spcAft>
                  <a:spcPts val="600"/>
                </a:spcAft>
              </a:pPr>
              <a:t>3</a:t>
            </a:fld>
            <a:endParaRPr kumimoji="0" lang="tr-TR"/>
          </a:p>
        </p:txBody>
      </p:sp>
      <p:graphicFrame>
        <p:nvGraphicFramePr>
          <p:cNvPr id="6" name="İçerik Yer Tutucusu 1">
            <a:extLst>
              <a:ext uri="{FF2B5EF4-FFF2-40B4-BE49-F238E27FC236}">
                <a16:creationId xmlns:a16="http://schemas.microsoft.com/office/drawing/2014/main" id="{8923928A-0A9C-4F71-B0DB-BF07B686F8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151483"/>
              </p:ext>
            </p:extLst>
          </p:nvPr>
        </p:nvGraphicFramePr>
        <p:xfrm>
          <a:off x="466725" y="639763"/>
          <a:ext cx="4929187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1727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E8035907-EB9C-4E11-8A9B-D25B0AD8D7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İçerik Yer Tutucusu 1"/>
          <p:cNvSpPr>
            <a:spLocks noGrp="1"/>
          </p:cNvSpPr>
          <p:nvPr>
            <p:ph type="subTitle" idx="1"/>
          </p:nvPr>
        </p:nvSpPr>
        <p:spPr>
          <a:xfrm>
            <a:off x="5953143" y="2064730"/>
            <a:ext cx="2207029" cy="2728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tr-TR" sz="24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tr-TR" sz="2400">
                <a:solidFill>
                  <a:schemeClr val="tx2"/>
                </a:solidFill>
              </a:rPr>
              <a:t>                                 </a:t>
            </a:r>
          </a:p>
        </p:txBody>
      </p:sp>
      <p:grpSp>
        <p:nvGrpSpPr>
          <p:cNvPr id="19" name="Group 10">
            <a:extLst>
              <a:ext uri="{FF2B5EF4-FFF2-40B4-BE49-F238E27FC236}">
                <a16:creationId xmlns:a16="http://schemas.microsoft.com/office/drawing/2014/main" id="{B4CFDD4A-4FA1-4CD9-90D5-E253C2040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6113" y="720071"/>
            <a:ext cx="4063401" cy="5417858"/>
            <a:chOff x="1311770" y="720071"/>
            <a:chExt cx="5417868" cy="5417858"/>
          </a:xfrm>
        </p:grpSpPr>
        <p:sp>
          <p:nvSpPr>
            <p:cNvPr id="22" name="Oval 11">
              <a:extLst>
                <a:ext uri="{FF2B5EF4-FFF2-40B4-BE49-F238E27FC236}">
                  <a16:creationId xmlns:a16="http://schemas.microsoft.com/office/drawing/2014/main" id="{4AB5B6FA-7B4F-437A-9C78-144C7DCD1E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1770" y="720071"/>
              <a:ext cx="5417868" cy="5417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4" name="Oval 12">
              <a:extLst>
                <a:ext uri="{FF2B5EF4-FFF2-40B4-BE49-F238E27FC236}">
                  <a16:creationId xmlns:a16="http://schemas.microsoft.com/office/drawing/2014/main" id="{A4199C21-6AE0-4F6F-AA96-6FFF97BB95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8390" y="1006688"/>
              <a:ext cx="4844628" cy="4844620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Başlık 3">
            <a:extLst>
              <a:ext uri="{FF2B5EF4-FFF2-40B4-BE49-F238E27FC236}">
                <a16:creationId xmlns:a16="http://schemas.microsoft.com/office/drawing/2014/main" id="{6A2B77E5-8F04-4379-BBD6-9318E1713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130" y="1316890"/>
            <a:ext cx="3454795" cy="4224216"/>
          </a:xfrm>
        </p:spPr>
        <p:txBody>
          <a:bodyPr>
            <a:normAutofit/>
          </a:bodyPr>
          <a:lstStyle/>
          <a:p>
            <a:pPr marL="0" indent="0" algn="ctr"/>
            <a:r>
              <a:rPr lang="tr-TR" sz="33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YETİŞKİN EĞİTİMİ ORTAMLARINDA</a:t>
            </a:r>
            <a:br>
              <a:rPr lang="tr-TR" sz="33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3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YETİŞKİNLERLE ETKİLİ İLETİŞİM</a:t>
            </a:r>
            <a:r>
              <a:rPr lang="tr-TR" sz="3300">
                <a:solidFill>
                  <a:srgbClr val="FFFFFF"/>
                </a:solidFill>
              </a:rPr>
              <a:t> </a:t>
            </a:r>
            <a:br>
              <a:rPr lang="tr-TR" sz="3300">
                <a:solidFill>
                  <a:srgbClr val="FFFFFF"/>
                </a:solidFill>
              </a:rPr>
            </a:br>
            <a:endParaRPr lang="tr-TR" sz="3300">
              <a:solidFill>
                <a:srgbClr val="FFFFFF"/>
              </a:solidFill>
            </a:endParaRPr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D9C69FA7-0958-4ED9-A0DF-E87A0C137B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01706" y="3398742"/>
            <a:ext cx="3657600" cy="60512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483252" y="6215530"/>
            <a:ext cx="535487" cy="479632"/>
          </a:xfrm>
        </p:spPr>
        <p:txBody>
          <a:bodyPr>
            <a:normAutofit fontScale="92500"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fld id="{169B2101-2E9F-420A-91A3-890890D84497}" type="slidenum">
              <a:rPr kumimoji="0" lang="tr-TR">
                <a:solidFill>
                  <a:schemeClr val="accent1"/>
                </a:solidFill>
              </a:rPr>
              <a:pPr algn="l">
                <a:lnSpc>
                  <a:spcPct val="90000"/>
                </a:lnSpc>
                <a:spcAft>
                  <a:spcPts val="600"/>
                </a:spcAft>
              </a:pPr>
              <a:t>30</a:t>
            </a:fld>
            <a:endParaRPr kumimoji="0" lang="tr-TR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176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8">
            <a:extLst>
              <a:ext uri="{FF2B5EF4-FFF2-40B4-BE49-F238E27FC236}">
                <a16:creationId xmlns:a16="http://schemas.microsoft.com/office/drawing/2014/main" id="{4FCA88C2-C73C-4062-A097-8FBCE3090B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10">
            <a:extLst>
              <a:ext uri="{FF2B5EF4-FFF2-40B4-BE49-F238E27FC236}">
                <a16:creationId xmlns:a16="http://schemas.microsoft.com/office/drawing/2014/main" id="{83981C21-E132-4402-B31B-D725C1CE77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203" y="653241"/>
            <a:ext cx="818159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12">
            <a:extLst>
              <a:ext uri="{FF2B5EF4-FFF2-40B4-BE49-F238E27FC236}">
                <a16:creationId xmlns:a16="http://schemas.microsoft.com/office/drawing/2014/main" id="{6A685C77-4E84-486A-9AE5-F3635BE98E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0" y="822324"/>
            <a:ext cx="3862197" cy="5228279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5283201" y="1465790"/>
            <a:ext cx="2895598" cy="3941345"/>
          </a:xfrm>
        </p:spPr>
        <p:txBody>
          <a:bodyPr>
            <a:normAutofit/>
          </a:bodyPr>
          <a:lstStyle/>
          <a:p>
            <a:r>
              <a:rPr lang="tr-TR" sz="3300" dirty="0"/>
              <a:t>Yetişkin Eğitimi Ortamlarında </a:t>
            </a:r>
            <a:br>
              <a:rPr lang="tr-TR" sz="3300" dirty="0"/>
            </a:br>
            <a:r>
              <a:rPr lang="tr-TR" sz="3300" dirty="0"/>
              <a:t>Yetişkinlerle İletişim 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81201" y="804983"/>
            <a:ext cx="4318002" cy="5316679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endParaRPr lang="tr-TR" sz="1700" dirty="0"/>
          </a:p>
          <a:p>
            <a:pPr marL="0" indent="0">
              <a:buNone/>
            </a:pPr>
            <a:r>
              <a:rPr lang="tr-TR" sz="2400" dirty="0"/>
              <a:t>Yetişkinlerle gerçekleştirdiğiniz öğretim faaliyeti esnasında </a:t>
            </a:r>
            <a:r>
              <a:rPr lang="tr-TR" sz="2400" b="1" dirty="0">
                <a:solidFill>
                  <a:srgbClr val="0070C0"/>
                </a:solidFill>
              </a:rPr>
              <a:t>mesajınızı</a:t>
            </a:r>
            <a:r>
              <a:rPr lang="tr-TR" sz="2400" dirty="0"/>
              <a:t> iletirken </a:t>
            </a:r>
            <a:r>
              <a:rPr lang="tr-TR" sz="2400" b="1" dirty="0">
                <a:solidFill>
                  <a:srgbClr val="0070C0"/>
                </a:solidFill>
              </a:rPr>
              <a:t>sözcük seçiminiz</a:t>
            </a:r>
            <a:r>
              <a:rPr lang="tr-TR" sz="2400" dirty="0"/>
              <a:t> ve </a:t>
            </a:r>
            <a:r>
              <a:rPr lang="tr-TR" sz="2400" b="1" dirty="0">
                <a:solidFill>
                  <a:srgbClr val="0070C0"/>
                </a:solidFill>
              </a:rPr>
              <a:t>sesinizin</a:t>
            </a:r>
            <a:r>
              <a:rPr lang="tr-TR" sz="2400" dirty="0"/>
              <a:t> yanı sıra,</a:t>
            </a:r>
          </a:p>
          <a:p>
            <a:pPr marL="0" indent="0">
              <a:buNone/>
            </a:pPr>
            <a:r>
              <a:rPr lang="tr-TR" sz="2400" b="1" dirty="0">
                <a:solidFill>
                  <a:srgbClr val="0070C0"/>
                </a:solidFill>
              </a:rPr>
              <a:t>görünüş</a:t>
            </a:r>
            <a:r>
              <a:rPr lang="tr-TR" sz="2400" dirty="0"/>
              <a:t>ünüz, </a:t>
            </a:r>
          </a:p>
          <a:p>
            <a:pPr marL="0" indent="0">
              <a:buNone/>
            </a:pP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duruş</a:t>
            </a:r>
            <a:r>
              <a:rPr lang="tr-TR" sz="2400" dirty="0"/>
              <a:t>unuz, </a:t>
            </a:r>
          </a:p>
          <a:p>
            <a:pPr marL="0" indent="0">
              <a:buNone/>
            </a:pP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göz teması</a:t>
            </a:r>
            <a:r>
              <a:rPr lang="tr-TR" sz="2400" dirty="0"/>
              <a:t>nız, </a:t>
            </a:r>
          </a:p>
          <a:p>
            <a:pPr marL="0" indent="0">
              <a:buNone/>
            </a:pP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yüz ifadeleri</a:t>
            </a:r>
            <a:r>
              <a:rPr lang="tr-TR" sz="2400" dirty="0"/>
              <a:t>niz, </a:t>
            </a:r>
          </a:p>
          <a:p>
            <a:pPr marL="0" indent="0">
              <a:buNone/>
            </a:pP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baş ve el, kol hareket</a:t>
            </a:r>
            <a:r>
              <a:rPr lang="tr-TR" sz="2400" dirty="0"/>
              <a:t>leriniz ile</a:t>
            </a:r>
          </a:p>
          <a:p>
            <a:pPr marL="0" indent="0">
              <a:buNone/>
            </a:pP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giydiğiniz kıyafetler</a:t>
            </a:r>
            <a:r>
              <a:rPr lang="tr-TR" sz="2400" dirty="0"/>
              <a:t>iniz etkili olur. </a:t>
            </a:r>
          </a:p>
        </p:txBody>
      </p:sp>
      <p:sp>
        <p:nvSpPr>
          <p:cNvPr id="61" name="Rectangle 14">
            <a:extLst>
              <a:ext uri="{FF2B5EF4-FFF2-40B4-BE49-F238E27FC236}">
                <a16:creationId xmlns:a16="http://schemas.microsoft.com/office/drawing/2014/main" id="{E55C1C3E-5158-47F3-8FD9-14B22C3E6E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203" y="6121662"/>
            <a:ext cx="818159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9B2101-2E9F-420A-91A3-890890D84497}" type="slidenum">
              <a:rPr kumimoji="0" lang="tr-TR">
                <a:solidFill>
                  <a:schemeClr val="tx2">
                    <a:lumMod val="75000"/>
                  </a:schemeClr>
                </a:solidFill>
              </a:rPr>
              <a:pPr>
                <a:spcAft>
                  <a:spcPts val="600"/>
                </a:spcAft>
              </a:pPr>
              <a:t>31</a:t>
            </a:fld>
            <a:endParaRPr kumimoji="0" lang="tr-TR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498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1" r="13210"/>
          <a:stretch/>
        </p:blipFill>
        <p:spPr bwMode="auto">
          <a:xfrm>
            <a:off x="20" y="10"/>
            <a:ext cx="4549857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F701E16E-5C8B-4AD6-A431-CFCCEA373F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9876" y="0"/>
            <a:ext cx="4594123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etin kutusu 4"/>
          <p:cNvSpPr txBox="1"/>
          <p:nvPr/>
        </p:nvSpPr>
        <p:spPr>
          <a:xfrm>
            <a:off x="4800599" y="1124744"/>
            <a:ext cx="3974689" cy="5047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n-US" sz="3600" b="1" dirty="0" err="1"/>
              <a:t>Ortamına</a:t>
            </a:r>
            <a:r>
              <a:rPr lang="en-US" sz="3600" b="1" dirty="0"/>
              <a:t> </a:t>
            </a:r>
            <a:r>
              <a:rPr lang="en-US" sz="3600" b="1" dirty="0" err="1"/>
              <a:t>uygun</a:t>
            </a:r>
            <a:r>
              <a:rPr lang="en-US" sz="3600" b="1" dirty="0"/>
              <a:t> </a:t>
            </a:r>
            <a:r>
              <a:rPr lang="en-US" sz="3600" b="1" dirty="0" err="1"/>
              <a:t>giyinmek</a:t>
            </a:r>
            <a:r>
              <a:rPr lang="en-US" sz="3600" b="1" dirty="0"/>
              <a:t> </a:t>
            </a:r>
            <a:r>
              <a:rPr lang="en-US" sz="3600" b="1" dirty="0" err="1"/>
              <a:t>önemlidir</a:t>
            </a:r>
            <a:r>
              <a:rPr lang="en-US" sz="3600" b="1" dirty="0"/>
              <a:t>.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2BB214-7D96-4929-9919-F629AD8AAA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85CD760-BC0D-4662-BC76-F3F722D076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55ACAAE-0428-4CDE-B6E8-C50865B298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69B2101-2E9F-420A-91A3-890890D84497}" type="slidenum">
              <a:rPr kumimoji="0" lang="en-US" sz="1400" smtClean="0"/>
              <a:pPr>
                <a:spcAft>
                  <a:spcPts val="600"/>
                </a:spcAft>
              </a:pPr>
              <a:t>32</a:t>
            </a:fld>
            <a:endParaRPr kumimoji="0" lang="en-US" sz="1400"/>
          </a:p>
        </p:txBody>
      </p:sp>
    </p:spTree>
    <p:extLst>
      <p:ext uri="{BB962C8B-B14F-4D97-AF65-F5344CB8AC3E}">
        <p14:creationId xmlns:p14="http://schemas.microsoft.com/office/powerpoint/2010/main" val="2537761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id="{132FD491-28F3-42E7-AEBF-A9E3C462C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D016B6E-F283-4CFB-9099-05C8DA6AB3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>
              <a:extLst>
                <a:ext uri="{FF2B5EF4-FFF2-40B4-BE49-F238E27FC236}">
                  <a16:creationId xmlns:a16="http://schemas.microsoft.com/office/drawing/2014/main" id="{72D0360E-345F-4790-B0A0-03ADC36B5E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3" name="Rectangle 13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8" y="0"/>
            <a:ext cx="3486126" cy="6858000"/>
          </a:xfrm>
          <a:prstGeom prst="rect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5" name="Başlık 4">
            <a:extLst>
              <a:ext uri="{FF2B5EF4-FFF2-40B4-BE49-F238E27FC236}">
                <a16:creationId xmlns:a16="http://schemas.microsoft.com/office/drawing/2014/main" id="{6EC89FCB-6B4F-4A6B-95F8-FFE3E1104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643466"/>
            <a:ext cx="2764734" cy="55287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600" cap="all">
                <a:solidFill>
                  <a:srgbClr val="FFFFFF"/>
                </a:solidFill>
              </a:rPr>
              <a:t>Yetişkin eğitimi ortamlarında iletişimi olumsuz etkileyen durumlar;</a:t>
            </a:r>
            <a:br>
              <a:rPr lang="en-US" sz="2600" cap="all">
                <a:solidFill>
                  <a:srgbClr val="FFFFFF"/>
                </a:solidFill>
              </a:rPr>
            </a:br>
            <a:endParaRPr lang="en-US" sz="2600" cap="all">
              <a:solidFill>
                <a:srgbClr val="FFFFFF"/>
              </a:solidFill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4294967295"/>
          </p:nvPr>
        </p:nvSpPr>
        <p:spPr>
          <a:xfrm>
            <a:off x="3510529" y="260648"/>
            <a:ext cx="4835656" cy="6192688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endParaRPr lang="tr-TR" sz="1800" dirty="0" smtClean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Kursiyerlerin </a:t>
            </a:r>
            <a:r>
              <a:rPr lang="en-US" b="1" dirty="0">
                <a:solidFill>
                  <a:srgbClr val="0070C0"/>
                </a:solidFill>
              </a:rPr>
              <a:t>adlarını öğrenememek </a:t>
            </a:r>
          </a:p>
          <a:p>
            <a:pPr marL="0">
              <a:buClr>
                <a:schemeClr val="accent1">
                  <a:lumMod val="75000"/>
                </a:schemeClr>
              </a:buClr>
            </a:pPr>
            <a:endParaRPr lang="en-US" dirty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/>
              <a:t>Kursiyerlerin </a:t>
            </a:r>
            <a:r>
              <a:rPr lang="en-US" dirty="0" err="1"/>
              <a:t>dikkatini</a:t>
            </a:r>
            <a:r>
              <a:rPr lang="en-US" dirty="0"/>
              <a:t> </a:t>
            </a:r>
            <a:r>
              <a:rPr lang="en-US" dirty="0" err="1"/>
              <a:t>çekmek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b="1" dirty="0" err="1">
                <a:solidFill>
                  <a:srgbClr val="0070C0"/>
                </a:solidFill>
              </a:rPr>
              <a:t>tahtaya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masaya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derslikteki</a:t>
            </a:r>
            <a:r>
              <a:rPr lang="en-US" dirty="0"/>
              <a:t> </a:t>
            </a:r>
            <a:r>
              <a:rPr lang="en-US" dirty="0" err="1"/>
              <a:t>herhangi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objeye</a:t>
            </a:r>
            <a:r>
              <a:rPr lang="en-US" dirty="0"/>
              <a:t> </a:t>
            </a:r>
            <a:r>
              <a:rPr lang="en-US" b="1" dirty="0" err="1">
                <a:solidFill>
                  <a:srgbClr val="0070C0"/>
                </a:solidFill>
              </a:rPr>
              <a:t>vurmak</a:t>
            </a:r>
            <a:endParaRPr lang="en-US" b="1" dirty="0">
              <a:solidFill>
                <a:srgbClr val="0070C0"/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dirty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 err="1"/>
              <a:t>Kursiyerle</a:t>
            </a:r>
            <a:r>
              <a:rPr lang="en-US" dirty="0"/>
              <a:t> </a:t>
            </a:r>
            <a:r>
              <a:rPr lang="en-US" b="1" dirty="0" err="1">
                <a:solidFill>
                  <a:srgbClr val="0070C0"/>
                </a:solidFill>
              </a:rPr>
              <a:t>uygun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göz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teması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süresini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 err="1"/>
              <a:t>kullanmayarak</a:t>
            </a:r>
            <a:r>
              <a:rPr lang="en-US" dirty="0"/>
              <a:t>, </a:t>
            </a:r>
            <a:r>
              <a:rPr lang="en-US" dirty="0" err="1"/>
              <a:t>duvara</a:t>
            </a:r>
            <a:r>
              <a:rPr lang="en-US" dirty="0"/>
              <a:t>, </a:t>
            </a:r>
            <a:r>
              <a:rPr lang="en-US" dirty="0" err="1"/>
              <a:t>ders</a:t>
            </a:r>
            <a:r>
              <a:rPr lang="en-US" dirty="0"/>
              <a:t> </a:t>
            </a:r>
            <a:r>
              <a:rPr lang="en-US" dirty="0" err="1"/>
              <a:t>notlarına</a:t>
            </a:r>
            <a:r>
              <a:rPr lang="en-US" dirty="0"/>
              <a:t> </a:t>
            </a:r>
            <a:r>
              <a:rPr lang="en-US" dirty="0" err="1"/>
              <a:t>v.s</a:t>
            </a:r>
            <a:r>
              <a:rPr lang="en-US" dirty="0"/>
              <a:t> ye </a:t>
            </a:r>
            <a:r>
              <a:rPr lang="en-US" dirty="0" err="1"/>
              <a:t>bakmak</a:t>
            </a:r>
            <a:r>
              <a:rPr lang="en-US" dirty="0"/>
              <a:t> (</a:t>
            </a:r>
            <a:r>
              <a:rPr lang="en-US" dirty="0" err="1"/>
              <a:t>göz</a:t>
            </a:r>
            <a:r>
              <a:rPr lang="en-US" dirty="0"/>
              <a:t> </a:t>
            </a:r>
            <a:r>
              <a:rPr lang="en-US" dirty="0" err="1"/>
              <a:t>teması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)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dirty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 err="1"/>
              <a:t>Derslikte</a:t>
            </a:r>
            <a:r>
              <a:rPr lang="en-US" dirty="0"/>
              <a:t>, </a:t>
            </a:r>
            <a:r>
              <a:rPr lang="en-US" dirty="0" err="1"/>
              <a:t>kursiyerlerin</a:t>
            </a:r>
            <a:r>
              <a:rPr lang="en-US" dirty="0"/>
              <a:t> </a:t>
            </a:r>
            <a:r>
              <a:rPr lang="en-US" b="1" dirty="0" err="1">
                <a:solidFill>
                  <a:srgbClr val="0070C0"/>
                </a:solidFill>
              </a:rPr>
              <a:t>eğitici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birbirleri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b="1" dirty="0" err="1">
                <a:solidFill>
                  <a:srgbClr val="0070C0"/>
                </a:solidFill>
              </a:rPr>
              <a:t>iletişimini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kısıtlayıcı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bir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oturma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düzeninin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olması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sözlü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sözsüz</a:t>
            </a:r>
            <a:r>
              <a:rPr lang="en-US" dirty="0"/>
              <a:t> </a:t>
            </a:r>
            <a:r>
              <a:rPr lang="en-US" dirty="0" err="1"/>
              <a:t>iletişimde</a:t>
            </a:r>
            <a:r>
              <a:rPr lang="en-US" dirty="0"/>
              <a:t> </a:t>
            </a:r>
            <a:r>
              <a:rPr lang="en-US" dirty="0" err="1"/>
              <a:t>mimiklerin</a:t>
            </a:r>
            <a:r>
              <a:rPr lang="en-US" dirty="0"/>
              <a:t> </a:t>
            </a:r>
            <a:r>
              <a:rPr lang="en-US" dirty="0" err="1"/>
              <a:t>önemi</a:t>
            </a:r>
            <a:r>
              <a:rPr lang="en-US" dirty="0"/>
              <a:t>)</a:t>
            </a:r>
          </a:p>
          <a:p>
            <a:pPr marL="0">
              <a:buClr>
                <a:schemeClr val="accent1">
                  <a:lumMod val="75000"/>
                </a:schemeClr>
              </a:buClr>
            </a:pPr>
            <a:endParaRPr lang="en-US" dirty="0"/>
          </a:p>
          <a:p>
            <a:pPr marL="0">
              <a:buClr>
                <a:schemeClr val="accent1">
                  <a:lumMod val="75000"/>
                </a:schemeClr>
              </a:buClr>
            </a:pPr>
            <a:endParaRPr lang="en-US" sz="1600" dirty="0"/>
          </a:p>
          <a:p>
            <a:pPr marL="0">
              <a:buClr>
                <a:schemeClr val="accent1">
                  <a:lumMod val="75000"/>
                </a:schemeClr>
              </a:buClr>
            </a:pPr>
            <a:endParaRPr lang="en-US" sz="1600" dirty="0"/>
          </a:p>
          <a:p>
            <a:pPr marL="0">
              <a:buClr>
                <a:schemeClr val="accent1">
                  <a:lumMod val="75000"/>
                </a:schemeClr>
              </a:buClr>
            </a:pPr>
            <a:r>
              <a:rPr lang="en-US" sz="1600" dirty="0"/>
              <a:t> </a:t>
            </a:r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169B2101-2E9F-420A-91A3-890890D84497}" type="slidenum">
              <a:rPr kumimoji="0" lang="en-US" sz="1400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pPr defTabSz="457200">
                <a:spcAft>
                  <a:spcPts val="600"/>
                </a:spcAft>
              </a:pPr>
              <a:t>33</a:t>
            </a:fld>
            <a:endParaRPr kumimoji="0" lang="en-US" sz="1400" b="1" kern="1200" dirty="0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3010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id="{132FD491-28F3-42E7-AEBF-A9E3C462C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D016B6E-F283-4CFB-9099-05C8DA6AB3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>
              <a:extLst>
                <a:ext uri="{FF2B5EF4-FFF2-40B4-BE49-F238E27FC236}">
                  <a16:creationId xmlns:a16="http://schemas.microsoft.com/office/drawing/2014/main" id="{72D0360E-345F-4790-B0A0-03ADC36B5E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3" name="Rectangle 13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8" y="0"/>
            <a:ext cx="3486126" cy="6858000"/>
          </a:xfrm>
          <a:prstGeom prst="rect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5" name="Başlık 4">
            <a:extLst>
              <a:ext uri="{FF2B5EF4-FFF2-40B4-BE49-F238E27FC236}">
                <a16:creationId xmlns:a16="http://schemas.microsoft.com/office/drawing/2014/main" id="{6EC89FCB-6B4F-4A6B-95F8-FFE3E1104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643466"/>
            <a:ext cx="2764734" cy="55287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600" cap="all">
                <a:solidFill>
                  <a:srgbClr val="FFFFFF"/>
                </a:solidFill>
              </a:rPr>
              <a:t>Yetişkin eğitimi ortamlarında iletişimi olumsuz etkileyen durumlar;</a:t>
            </a:r>
            <a:br>
              <a:rPr lang="en-US" sz="2600" cap="all">
                <a:solidFill>
                  <a:srgbClr val="FFFFFF"/>
                </a:solidFill>
              </a:rPr>
            </a:br>
            <a:endParaRPr lang="en-US" sz="2600" cap="all">
              <a:solidFill>
                <a:srgbClr val="FFFFFF"/>
              </a:solidFill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4294967295"/>
          </p:nvPr>
        </p:nvSpPr>
        <p:spPr>
          <a:xfrm>
            <a:off x="3790335" y="404664"/>
            <a:ext cx="4555850" cy="5767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dirty="0"/>
              <a:t>Cep </a:t>
            </a:r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telefonunun sesinin açık </a:t>
            </a:r>
            <a:r>
              <a:rPr lang="tr-TR" dirty="0"/>
              <a:t>kalması (araştırmalarda </a:t>
            </a:r>
            <a:r>
              <a:rPr lang="tr-TR" b="1" i="1" u="sng" dirty="0"/>
              <a:t>en büyük iletişim engeli</a:t>
            </a:r>
            <a:r>
              <a:rPr lang="tr-TR" dirty="0"/>
              <a:t>, saygısızlık olarak algılanıyor, iletişime devam şevkini kırıyor) 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/>
              <a:t>Kursiyerlerin eğitici tarafından </a:t>
            </a:r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yargılandığını ya da yıkıcı eleştiriye maruz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/>
              <a:t>kalabileceklerini hissetmeleri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(terk nedeni)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/>
              <a:t>Kursiyerlerin </a:t>
            </a:r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eğiticinin, deneyimlerine saygı duymadığını </a:t>
            </a:r>
            <a:r>
              <a:rPr lang="tr-TR" dirty="0"/>
              <a:t>hissetmeleri </a:t>
            </a:r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169B2101-2E9F-420A-91A3-890890D84497}" type="slidenum">
              <a:rPr kumimoji="0" lang="en-US" sz="1400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pPr defTabSz="457200">
                <a:spcAft>
                  <a:spcPts val="600"/>
                </a:spcAft>
              </a:pPr>
              <a:t>34</a:t>
            </a:fld>
            <a:endParaRPr kumimoji="0" lang="en-US" sz="1400" b="1" kern="1200" dirty="0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6225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">
            <a:extLst>
              <a:ext uri="{FF2B5EF4-FFF2-40B4-BE49-F238E27FC236}">
                <a16:creationId xmlns:a16="http://schemas.microsoft.com/office/drawing/2014/main" id="{C9E61CF6-8F07-4962-9613-3E030E3AE3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7232" y="0"/>
            <a:ext cx="326676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aşlık 3">
            <a:extLst>
              <a:ext uri="{FF2B5EF4-FFF2-40B4-BE49-F238E27FC236}">
                <a16:creationId xmlns:a16="http://schemas.microsoft.com/office/drawing/2014/main" id="{20276356-D2A8-4593-B9A7-25DD8F9B2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832" y="639763"/>
            <a:ext cx="2284555" cy="5177377"/>
          </a:xfrm>
          <a:ln>
            <a:noFill/>
          </a:ln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tabLst/>
              <a:defRPr/>
            </a:pPr>
            <a:r>
              <a:rPr kumimoji="0" lang="tr-TR" sz="22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/>
                <a:ea typeface="+mn-ea"/>
                <a:cs typeface="+mn-cs"/>
              </a:rPr>
              <a:t>Yetişkinlerle İyi İletişim Kurmak İçin Ne Yapmalıyız?</a:t>
            </a: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/>
                <a:ea typeface="+mn-ea"/>
                <a:cs typeface="+mn-cs"/>
              </a:rPr>
              <a:t/>
            </a:r>
            <a:b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/>
                <a:ea typeface="+mn-ea"/>
                <a:cs typeface="+mn-cs"/>
              </a:rPr>
            </a:br>
            <a:endParaRPr lang="tr-TR" sz="3500" dirty="0"/>
          </a:p>
        </p:txBody>
      </p:sp>
      <p:grpSp>
        <p:nvGrpSpPr>
          <p:cNvPr id="23" name="Group 11">
            <a:extLst>
              <a:ext uri="{FF2B5EF4-FFF2-40B4-BE49-F238E27FC236}">
                <a16:creationId xmlns:a16="http://schemas.microsoft.com/office/drawing/2014/main" id="{693D30EF-116A-4B76-BB80-8E43340D49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31DFC7B-4141-44FE-B9F9-8030DAD7CF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61A8904-4FC3-442E-B6CF-CD2E9D4BFD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9B2101-2E9F-420A-91A3-890890D84497}" type="slidenum">
              <a:rPr kumimoji="0" lang="tr-TR" smtClean="0"/>
              <a:pPr>
                <a:spcAft>
                  <a:spcPts val="600"/>
                </a:spcAft>
              </a:pPr>
              <a:t>35</a:t>
            </a:fld>
            <a:endParaRPr kumimoji="0" lang="tr-TR"/>
          </a:p>
        </p:txBody>
      </p:sp>
      <p:graphicFrame>
        <p:nvGraphicFramePr>
          <p:cNvPr id="24" name="İçerik Yer Tutucusu 1">
            <a:extLst>
              <a:ext uri="{FF2B5EF4-FFF2-40B4-BE49-F238E27FC236}">
                <a16:creationId xmlns:a16="http://schemas.microsoft.com/office/drawing/2014/main" id="{6000BCD7-6C73-4785-AA42-99941FBAC5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987921"/>
              </p:ext>
            </p:extLst>
          </p:nvPr>
        </p:nvGraphicFramePr>
        <p:xfrm>
          <a:off x="466725" y="639763"/>
          <a:ext cx="4929187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492849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499" y="1653130"/>
            <a:ext cx="3000986" cy="35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701845" y="2121408"/>
            <a:ext cx="4955457" cy="40507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Cesaret verici </a:t>
            </a:r>
            <a:r>
              <a:rPr lang="tr-TR" sz="2800" dirty="0"/>
              <a:t>el işaretleri kullanın. Örneğin bir kişiye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açık el, avuç içi yukarı </a:t>
            </a:r>
            <a:r>
              <a:rPr lang="tr-TR" sz="2800" dirty="0"/>
              <a:t>dönük bir biçimde işaret edin.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9B2101-2E9F-420A-91A3-890890D84497}" type="slidenum">
              <a:rPr kumimoji="0" lang="tr-TR" smtClean="0"/>
              <a:pPr>
                <a:spcAft>
                  <a:spcPts val="600"/>
                </a:spcAft>
              </a:pPr>
              <a:t>36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3557667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E61CF6-8F07-4962-9613-3E030E3AE3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7232" y="0"/>
            <a:ext cx="326676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3D30EF-116A-4B76-BB80-8E43340D49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31DFC7B-4141-44FE-B9F9-8030DAD7CF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61A8904-4FC3-442E-B6CF-CD2E9D4BFD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9B2101-2E9F-420A-91A3-890890D84497}" type="slidenum">
              <a:rPr kumimoji="0" lang="tr-TR" smtClean="0"/>
              <a:pPr>
                <a:spcAft>
                  <a:spcPts val="600"/>
                </a:spcAft>
              </a:pPr>
              <a:t>37</a:t>
            </a:fld>
            <a:endParaRPr kumimoji="0" lang="tr-TR"/>
          </a:p>
        </p:txBody>
      </p:sp>
      <p:graphicFrame>
        <p:nvGraphicFramePr>
          <p:cNvPr id="5" name="İçerik Yer Tutucusu 1">
            <a:extLst>
              <a:ext uri="{FF2B5EF4-FFF2-40B4-BE49-F238E27FC236}">
                <a16:creationId xmlns:a16="http://schemas.microsoft.com/office/drawing/2014/main" id="{72D9F843-1482-4B3A-9523-F80ED023C2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36152"/>
              </p:ext>
            </p:extLst>
          </p:nvPr>
        </p:nvGraphicFramePr>
        <p:xfrm>
          <a:off x="466725" y="639763"/>
          <a:ext cx="4929187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82643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r>
              <a:rPr lang="tr-TR" dirty="0"/>
              <a:t>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3FAFB3F-DE4E-478C-9ECA-E9FAAE5A7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2013293"/>
            <a:ext cx="75438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9B2101-2E9F-420A-91A3-890890D84497}" type="slidenum">
              <a:rPr kumimoji="0" lang="tr-TR" smtClean="0"/>
              <a:pPr>
                <a:spcAft>
                  <a:spcPts val="600"/>
                </a:spcAft>
              </a:pPr>
              <a:t>38</a:t>
            </a:fld>
            <a:endParaRPr kumimoji="0" lang="tr-TR"/>
          </a:p>
        </p:txBody>
      </p:sp>
      <p:sp>
        <p:nvSpPr>
          <p:cNvPr id="27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tr-TR" sz="2800"/>
          </a:p>
        </p:txBody>
      </p:sp>
      <p:graphicFrame>
        <p:nvGraphicFramePr>
          <p:cNvPr id="30" name="Rectangle 8">
            <a:extLst>
              <a:ext uri="{FF2B5EF4-FFF2-40B4-BE49-F238E27FC236}">
                <a16:creationId xmlns:a16="http://schemas.microsoft.com/office/drawing/2014/main" id="{4FF8B47C-D27F-4081-A9F4-E3CD489729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646914"/>
              </p:ext>
            </p:extLst>
          </p:nvPr>
        </p:nvGraphicFramePr>
        <p:xfrm>
          <a:off x="802481" y="2385390"/>
          <a:ext cx="75438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398978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02386" y="2121408"/>
            <a:ext cx="3579876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Yetişkin Eğitiminde Materyal Kullanımı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7" name="Graphic 6" descr="Araçlar">
            <a:extLst>
              <a:ext uri="{FF2B5EF4-FFF2-40B4-BE49-F238E27FC236}">
                <a16:creationId xmlns:a16="http://schemas.microsoft.com/office/drawing/2014/main" id="{FCA55F5D-CD8F-4778-9FC5-37CDDFE14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66310" y="2393442"/>
            <a:ext cx="3579876" cy="3579876"/>
          </a:xfrm>
          <a:prstGeom prst="rect">
            <a:avLst/>
          </a:prstGeom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9B2101-2E9F-420A-91A3-890890D84497}" type="slidenum">
              <a:rPr kumimoji="0" lang="tr-TR" smtClean="0"/>
              <a:pPr>
                <a:spcAft>
                  <a:spcPts val="600"/>
                </a:spcAft>
              </a:pPr>
              <a:t>39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2177627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ışık, saat içeren bir resim&#10;&#10;Açıklama otomatik olarak oluşturuldu">
            <a:extLst>
              <a:ext uri="{FF2B5EF4-FFF2-40B4-BE49-F238E27FC236}">
                <a16:creationId xmlns:a16="http://schemas.microsoft.com/office/drawing/2014/main" id="{DC7182E2-7D75-4E71-923C-2FA205B30F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03" r="12245"/>
          <a:stretch/>
        </p:blipFill>
        <p:spPr>
          <a:xfrm>
            <a:off x="2508" y="10"/>
            <a:ext cx="3485044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4BC3F7A-23AC-47BD-9139-D0ED188CE7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8754" y="0"/>
            <a:ext cx="5655246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727581" y="484632"/>
            <a:ext cx="5047708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tr-TR" sz="2800"/>
              <a:t>Yetişkin Kimdir?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727581" y="2121408"/>
            <a:ext cx="5047707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400" b="1" dirty="0"/>
              <a:t>Yetişkini ve yetişkinliği; </a:t>
            </a:r>
            <a:r>
              <a:rPr lang="tr-TR" sz="1400" b="1" dirty="0">
                <a:solidFill>
                  <a:srgbClr val="D88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farklı bilim dalları </a:t>
            </a:r>
            <a:r>
              <a:rPr lang="tr-TR" sz="1400" b="1" dirty="0"/>
              <a:t>kendi çalışma alanları ile ilintili olarak </a:t>
            </a:r>
            <a:r>
              <a:rPr lang="tr-TR" sz="1400" b="1" dirty="0">
                <a:solidFill>
                  <a:srgbClr val="D88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değişik şekillerde tanımlamaktadır</a:t>
            </a:r>
            <a:r>
              <a:rPr lang="tr-T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tr-TR" sz="1400" b="1" dirty="0"/>
              <a:t> </a:t>
            </a:r>
          </a:p>
          <a:p>
            <a:pPr marL="0" indent="0">
              <a:buNone/>
            </a:pPr>
            <a:endParaRPr lang="tr-TR" sz="1400" b="1" dirty="0"/>
          </a:p>
          <a:p>
            <a:pPr marL="0" indent="0">
              <a:buNone/>
            </a:pPr>
            <a:r>
              <a:rPr lang="tr-TR" sz="1400" b="1" dirty="0">
                <a:solidFill>
                  <a:srgbClr val="D88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Hukuk</a:t>
            </a:r>
          </a:p>
          <a:p>
            <a:pPr marL="0" indent="0">
              <a:buNone/>
            </a:pPr>
            <a:r>
              <a:rPr lang="tr-TR" sz="1400" b="1" dirty="0">
                <a:solidFill>
                  <a:srgbClr val="D88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Sosyoloji</a:t>
            </a:r>
          </a:p>
          <a:p>
            <a:pPr marL="0" indent="0">
              <a:buNone/>
            </a:pPr>
            <a:r>
              <a:rPr lang="tr-TR" sz="1400" b="1" dirty="0">
                <a:solidFill>
                  <a:srgbClr val="D88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Biyoloji</a:t>
            </a:r>
          </a:p>
          <a:p>
            <a:pPr marL="0" indent="0">
              <a:buNone/>
            </a:pPr>
            <a:endParaRPr lang="tr-TR" sz="1400" b="1" dirty="0"/>
          </a:p>
          <a:p>
            <a:pPr marL="0" indent="0">
              <a:buNone/>
            </a:pPr>
            <a:r>
              <a:rPr lang="tr-TR" sz="1400" b="1" dirty="0"/>
              <a:t>Ancak amaçları ve hedef kitlesi itibari ile yetişkin eğitimine göre </a:t>
            </a:r>
            <a:r>
              <a:rPr lang="tr-TR" sz="1400" b="1" dirty="0">
                <a:solidFill>
                  <a:srgbClr val="D88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yetişkin kimdir? </a:t>
            </a:r>
          </a:p>
          <a:p>
            <a:pPr marL="0" indent="0">
              <a:buNone/>
            </a:pPr>
            <a:endParaRPr lang="tr-TR" sz="1400" dirty="0"/>
          </a:p>
          <a:p>
            <a:pPr marL="0" indent="0">
              <a:buNone/>
            </a:pPr>
            <a:r>
              <a:rPr lang="tr-TR" sz="1400" dirty="0"/>
              <a:t>Halk eğitim merkezine </a:t>
            </a:r>
            <a:r>
              <a:rPr lang="tr-TR" sz="1400" b="1" dirty="0">
                <a:solidFill>
                  <a:srgbClr val="D88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yetişkinler mi gelir 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4A6ACB-54FF-44BC-B34D-9CF96DDE4C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FAED6AC-6318-487B-BA63-219A94BF54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D7E0217-8C8E-44A9-9E1A-4BC08FDB70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9B2101-2E9F-420A-91A3-890890D84497}" type="slidenum">
              <a:rPr kumimoji="0" lang="tr-TR"/>
              <a:pPr>
                <a:spcAft>
                  <a:spcPts val="600"/>
                </a:spcAft>
              </a:pPr>
              <a:t>4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14229429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9" name="Group 10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5776" y="1679569"/>
            <a:ext cx="2624148" cy="3498858"/>
            <a:chOff x="1061035" y="1679569"/>
            <a:chExt cx="3498864" cy="3498858"/>
          </a:xfrm>
        </p:grpSpPr>
        <p:sp>
          <p:nvSpPr>
            <p:cNvPr id="20" name="Oval 11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1" name="Oval 12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Başlık 3">
            <a:extLst>
              <a:ext uri="{FF2B5EF4-FFF2-40B4-BE49-F238E27FC236}">
                <a16:creationId xmlns:a16="http://schemas.microsoft.com/office/drawing/2014/main" id="{E710B303-4D0C-42B6-8281-5E95AD1DD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8" y="2376862"/>
            <a:ext cx="1980485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tr-TR" sz="2400">
                <a:solidFill>
                  <a:srgbClr val="FFFFFF"/>
                </a:solidFill>
              </a:rPr>
              <a:t>NEDEN MATERYAL?</a:t>
            </a: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169508" y="3398744"/>
            <a:ext cx="3657600" cy="60512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028565" y="476671"/>
            <a:ext cx="4334970" cy="616123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tr-TR" sz="1700" dirty="0"/>
          </a:p>
          <a:p>
            <a:pPr marL="0" indent="0">
              <a:buNone/>
            </a:pPr>
            <a:r>
              <a:rPr lang="tr-TR" sz="1700" dirty="0"/>
              <a:t>Eğitimde materyal kullanımının amaçları;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Öğrenmeyi </a:t>
            </a:r>
            <a:r>
              <a:rPr lang="tr-TR" b="1" dirty="0">
                <a:solidFill>
                  <a:srgbClr val="0070C0"/>
                </a:solidFill>
              </a:rPr>
              <a:t>kolaylaştırma</a:t>
            </a:r>
            <a:r>
              <a:rPr lang="tr-TR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Öğrenmenin </a:t>
            </a:r>
            <a:r>
              <a:rPr lang="tr-TR" sz="2100" b="1" dirty="0">
                <a:solidFill>
                  <a:srgbClr val="0070C0"/>
                </a:solidFill>
              </a:rPr>
              <a:t>kalıcılığını</a:t>
            </a:r>
            <a:r>
              <a:rPr lang="tr-TR" dirty="0"/>
              <a:t> sağlama bulunmaktadır. 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Alana çıkmadan önce </a:t>
            </a:r>
            <a:r>
              <a:rPr lang="tr-TR" sz="2100" b="1" dirty="0">
                <a:solidFill>
                  <a:srgbClr val="0070C0"/>
                </a:solidFill>
              </a:rPr>
              <a:t>deneme yapma imkânı </a:t>
            </a:r>
            <a:r>
              <a:rPr lang="tr-TR" dirty="0"/>
              <a:t>verir. </a:t>
            </a:r>
          </a:p>
          <a:p>
            <a:pPr marL="0" indent="0">
              <a:buNone/>
            </a:pPr>
            <a:endParaRPr lang="tr-TR" sz="1700" dirty="0"/>
          </a:p>
          <a:p>
            <a:pPr marL="0" indent="0">
              <a:buNone/>
            </a:pPr>
            <a:r>
              <a:rPr lang="tr-TR" sz="1700" b="1" dirty="0">
                <a:solidFill>
                  <a:srgbClr val="FF0000"/>
                </a:solidFill>
              </a:rPr>
              <a:t>Örgün eğitimde materyaller; </a:t>
            </a:r>
          </a:p>
          <a:p>
            <a:pPr marL="0" indent="0">
              <a:buNone/>
            </a:pPr>
            <a:r>
              <a:rPr lang="tr-T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okul öncesinde </a:t>
            </a:r>
            <a:r>
              <a:rPr lang="tr-T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</a:t>
            </a:r>
            <a:r>
              <a:rPr lang="tr-T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sınıfta </a:t>
            </a:r>
            <a:r>
              <a:rPr lang="tr-T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daha çok </a:t>
            </a:r>
            <a:r>
              <a:rPr lang="tr-TR" sz="1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oyuncaklar</a:t>
            </a:r>
            <a:r>
              <a:rPr lang="tr-T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</a:t>
            </a:r>
            <a:r>
              <a:rPr lang="tr-T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larak karşımıza çıkmaktadır.</a:t>
            </a:r>
          </a:p>
          <a:p>
            <a:pPr marL="0" indent="0">
              <a:buNone/>
            </a:pPr>
            <a:r>
              <a:rPr lang="tr-T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Platon’a göre </a:t>
            </a:r>
            <a:r>
              <a:rPr lang="tr-TR" sz="1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oyuncağını kendi seçen </a:t>
            </a:r>
            <a:r>
              <a:rPr lang="tr-T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o </a:t>
            </a:r>
            <a:r>
              <a:rPr lang="tr-TR" sz="1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oyuncakla oyununu kuran </a:t>
            </a:r>
            <a:r>
              <a:rPr lang="tr-T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çocuğun </a:t>
            </a:r>
            <a:r>
              <a:rPr lang="tr-TR" sz="1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 mesleğe yatkın</a:t>
            </a:r>
            <a:r>
              <a:rPr lang="tr-T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olduğu bile anlaşılabilir. 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9B2101-2E9F-420A-91A3-890890D84497}" type="slidenum">
              <a:rPr kumimoji="0" lang="tr-TR" sz="1900">
                <a:solidFill>
                  <a:schemeClr val="accent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40</a:t>
            </a:fld>
            <a:endParaRPr kumimoji="0" lang="tr-TR" sz="1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787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9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8" y="0"/>
            <a:ext cx="3486126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-180528" y="-99392"/>
            <a:ext cx="3067823" cy="5528734"/>
          </a:xfrm>
        </p:spPr>
        <p:txBody>
          <a:bodyPr>
            <a:normAutofit/>
          </a:bodyPr>
          <a:lstStyle/>
          <a:p>
            <a:pPr algn="r"/>
            <a:r>
              <a:rPr lang="tr-TR" dirty="0">
                <a:solidFill>
                  <a:srgbClr val="FFFFFF"/>
                </a:solidFill>
              </a:rPr>
              <a:t>Materyal Kullanımın Engelleri 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790335" y="599768"/>
            <a:ext cx="4555850" cy="5572432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dirty="0"/>
              <a:t>Materyale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hiç ulaşamamak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/>
              <a:t>Materyalin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yetişkinlere uygun içerikte </a:t>
            </a:r>
            <a:r>
              <a:rPr lang="tr-TR" dirty="0"/>
              <a:t>olmaması (İng.de Brownlar, oturma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ergonomik</a:t>
            </a:r>
            <a:r>
              <a:rPr lang="tr-TR" dirty="0"/>
              <a:t> açıdan)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/>
              <a:t>Materyallerin yetişkinlerin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günlük hayatlarındaki rollerini ya da görevlerini </a:t>
            </a:r>
            <a:r>
              <a:rPr lang="tr-TR" dirty="0"/>
              <a:t>desteklememesi</a:t>
            </a:r>
          </a:p>
          <a:p>
            <a:pPr marL="0" indent="0">
              <a:buNone/>
            </a:pPr>
            <a:endParaRPr lang="tr-TR" dirty="0"/>
          </a:p>
          <a:p>
            <a:pPr>
              <a:buFont typeface="Wingdings" pitchFamily="2" charset="2"/>
              <a:buChar char="Ø"/>
            </a:pPr>
            <a:r>
              <a:rPr lang="tr-TR" dirty="0"/>
              <a:t>Materyallerin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görsellerinin yetişkin eğitimini </a:t>
            </a:r>
            <a:r>
              <a:rPr lang="tr-TR" dirty="0"/>
              <a:t>desteklememesi </a:t>
            </a:r>
          </a:p>
        </p:txBody>
      </p:sp>
      <p:sp>
        <p:nvSpPr>
          <p:cNvPr id="29" name="Oval 13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0" name="Oval 15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9B2101-2E9F-420A-91A3-890890D84497}" type="slidenum">
              <a:rPr kumimoji="0" lang="tr-TR" smtClean="0"/>
              <a:pPr>
                <a:spcAft>
                  <a:spcPts val="600"/>
                </a:spcAft>
              </a:pPr>
              <a:t>41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9816312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7">
            <a:extLst>
              <a:ext uri="{FF2B5EF4-FFF2-40B4-BE49-F238E27FC236}">
                <a16:creationId xmlns:a16="http://schemas.microsoft.com/office/drawing/2014/main" id="{C9E61CF6-8F07-4962-9613-3E030E3AE3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7232" y="0"/>
            <a:ext cx="326676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6359832" y="639763"/>
            <a:ext cx="2284555" cy="5177377"/>
          </a:xfrm>
          <a:ln>
            <a:noFill/>
          </a:ln>
        </p:spPr>
        <p:txBody>
          <a:bodyPr>
            <a:normAutofit/>
          </a:bodyPr>
          <a:lstStyle/>
          <a:p>
            <a:r>
              <a:rPr lang="tr-TR" sz="2500" dirty="0"/>
              <a:t>Yetişkinlik Dönemlerinin Materyal Seçimine Etkisi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93D30EF-116A-4B76-BB80-8E43340D49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31DFC7B-4141-44FE-B9F9-8030DAD7CF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61A8904-4FC3-442E-B6CF-CD2E9D4BFD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9B2101-2E9F-420A-91A3-890890D84497}" type="slidenum">
              <a:rPr kumimoji="0" lang="tr-TR" smtClean="0"/>
              <a:pPr>
                <a:spcAft>
                  <a:spcPts val="600"/>
                </a:spcAft>
              </a:pPr>
              <a:t>42</a:t>
            </a:fld>
            <a:endParaRPr kumimoji="0" lang="tr-TR"/>
          </a:p>
        </p:txBody>
      </p:sp>
      <p:sp>
        <p:nvSpPr>
          <p:cNvPr id="10" name="İçerik Yer Tutucusu 1">
            <a:extLst>
              <a:ext uri="{FF2B5EF4-FFF2-40B4-BE49-F238E27FC236}">
                <a16:creationId xmlns:a16="http://schemas.microsoft.com/office/drawing/2014/main" id="{FEA80738-8A03-4FEC-B67B-76E92B4F1562}"/>
              </a:ext>
            </a:extLst>
          </p:cNvPr>
          <p:cNvSpPr txBox="1">
            <a:spLocks/>
          </p:cNvSpPr>
          <p:nvPr/>
        </p:nvSpPr>
        <p:spPr>
          <a:xfrm>
            <a:off x="755576" y="2988151"/>
            <a:ext cx="7601613" cy="872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tr-TR" sz="1100" dirty="0"/>
          </a:p>
        </p:txBody>
      </p:sp>
      <p:sp>
        <p:nvSpPr>
          <p:cNvPr id="12" name="İçerik Yer Tutucusu 1">
            <a:extLst>
              <a:ext uri="{FF2B5EF4-FFF2-40B4-BE49-F238E27FC236}">
                <a16:creationId xmlns:a16="http://schemas.microsoft.com/office/drawing/2014/main" id="{428311B4-5A17-408E-8A4F-21A516CD434E}"/>
              </a:ext>
            </a:extLst>
          </p:cNvPr>
          <p:cNvSpPr txBox="1">
            <a:spLocks/>
          </p:cNvSpPr>
          <p:nvPr/>
        </p:nvSpPr>
        <p:spPr>
          <a:xfrm>
            <a:off x="755577" y="4046091"/>
            <a:ext cx="7590610" cy="709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tr-TR" sz="1100" dirty="0"/>
          </a:p>
        </p:txBody>
      </p:sp>
      <p:graphicFrame>
        <p:nvGraphicFramePr>
          <p:cNvPr id="25" name="İçerik Yer Tutucusu 1">
            <a:extLst>
              <a:ext uri="{FF2B5EF4-FFF2-40B4-BE49-F238E27FC236}">
                <a16:creationId xmlns:a16="http://schemas.microsoft.com/office/drawing/2014/main" id="{AEB7203B-6C87-4DBB-ADA2-E1890F85AA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487799"/>
              </p:ext>
            </p:extLst>
          </p:nvPr>
        </p:nvGraphicFramePr>
        <p:xfrm>
          <a:off x="466725" y="639763"/>
          <a:ext cx="4929187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112167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DABE19-E13A-414E-9DDA-6C8EA9F996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29" r="20950" b="-1"/>
          <a:stretch/>
        </p:blipFill>
        <p:spPr>
          <a:xfrm>
            <a:off x="2508" y="10"/>
            <a:ext cx="3485044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BC3F7A-23AC-47BD-9139-D0ED188CE7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8754" y="0"/>
            <a:ext cx="5655246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3727581" y="484632"/>
            <a:ext cx="5047708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tr-TR" sz="2800"/>
              <a:t>Materyal Seçiminde Dikkat Edilecek Hususlar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727581" y="1772815"/>
            <a:ext cx="5047707" cy="449996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endParaRPr lang="tr-T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tr-T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 </a:t>
            </a:r>
            <a:r>
              <a:rPr lang="tr-T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görüntü </a:t>
            </a:r>
            <a:r>
              <a:rPr lang="tr-TR" sz="1800" dirty="0"/>
              <a:t>kalitesi </a:t>
            </a:r>
          </a:p>
          <a:p>
            <a:pPr>
              <a:buFont typeface="Wingdings" pitchFamily="2" charset="2"/>
              <a:buChar char="Ø"/>
            </a:pPr>
            <a:endParaRPr lang="tr-TR" sz="1800" dirty="0"/>
          </a:p>
          <a:p>
            <a:pPr>
              <a:buFont typeface="Wingdings" pitchFamily="2" charset="2"/>
              <a:buChar char="Ø"/>
            </a:pPr>
            <a:r>
              <a:rPr lang="tr-TR" sz="1800" dirty="0"/>
              <a:t>Eğitim içeriklerinin </a:t>
            </a:r>
            <a:r>
              <a:rPr lang="tr-T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güncel olması </a:t>
            </a:r>
          </a:p>
          <a:p>
            <a:pPr>
              <a:buFont typeface="Wingdings" pitchFamily="2" charset="2"/>
              <a:buChar char="Ø"/>
            </a:pPr>
            <a:endParaRPr lang="tr-TR" sz="1800" dirty="0"/>
          </a:p>
          <a:p>
            <a:pPr>
              <a:buFont typeface="Wingdings" pitchFamily="2" charset="2"/>
              <a:buChar char="Ø"/>
            </a:pPr>
            <a:r>
              <a:rPr lang="tr-T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Belgelendirme </a:t>
            </a:r>
            <a:r>
              <a:rPr lang="tr-TR" sz="1800" dirty="0"/>
              <a:t>yapabilmesi </a:t>
            </a:r>
          </a:p>
          <a:p>
            <a:pPr>
              <a:buFont typeface="Wingdings" pitchFamily="2" charset="2"/>
              <a:buChar char="Ø"/>
            </a:pPr>
            <a:endParaRPr lang="tr-TR" sz="1800" dirty="0"/>
          </a:p>
          <a:p>
            <a:pPr>
              <a:buFont typeface="Wingdings" pitchFamily="2" charset="2"/>
              <a:buChar char="Ø"/>
            </a:pPr>
            <a:r>
              <a:rPr lang="tr-T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Konu, konuşma metinleri ve görsellerin </a:t>
            </a:r>
            <a:r>
              <a:rPr lang="tr-TR" sz="1800" dirty="0"/>
              <a:t>yetişkinlere uygun hazırlanması </a:t>
            </a:r>
          </a:p>
          <a:p>
            <a:pPr>
              <a:buFont typeface="Wingdings" pitchFamily="2" charset="2"/>
              <a:buChar char="Ø"/>
            </a:pPr>
            <a:endParaRPr lang="tr-TR" sz="1800" dirty="0"/>
          </a:p>
          <a:p>
            <a:pPr>
              <a:buFont typeface="Wingdings" pitchFamily="2" charset="2"/>
              <a:buChar char="Ø"/>
            </a:pPr>
            <a:r>
              <a:rPr lang="tr-TR" sz="1800" dirty="0"/>
              <a:t>Eğitime sağlıklı erişim sağlayabilmek için </a:t>
            </a:r>
            <a:r>
              <a:rPr lang="tr-T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teknik donanımın güçlü </a:t>
            </a:r>
            <a:r>
              <a:rPr lang="tr-TR" sz="1800" dirty="0"/>
              <a:t>olması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4A6ACB-54FF-44BC-B34D-9CF96DDE4C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FAED6AC-6318-487B-BA63-219A94BF54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D7E0217-8C8E-44A9-9E1A-4BC08FDB70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9B2101-2E9F-420A-91A3-890890D84497}" type="slidenum">
              <a:rPr kumimoji="0" lang="tr-TR" smtClean="0"/>
              <a:pPr>
                <a:spcAft>
                  <a:spcPts val="600"/>
                </a:spcAft>
              </a:pPr>
              <a:t>43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29099110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02387" y="844902"/>
            <a:ext cx="4364144" cy="516819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/>
              <a:t>Eğiticinin sunum yaptığı ya da ders anlattığı tip bir uzaktan eğitim etkinliğinde </a:t>
            </a:r>
            <a:r>
              <a:rPr lang="tr-T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pedagojik tavır, tutum ve yargılardan uzak durması </a:t>
            </a:r>
            <a:r>
              <a:rPr lang="tr-TR"/>
              <a:t>gerekmektedir.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33037" y="3398744"/>
            <a:ext cx="3657600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BF9B298-BC35-4C0F-8301-5D63A1E6D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57144" y="1679571"/>
            <a:ext cx="2624148" cy="3498858"/>
            <a:chOff x="7942859" y="1679571"/>
            <a:chExt cx="3498864" cy="349885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42859" y="1679571"/>
              <a:ext cx="3498864" cy="3498858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27958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6278976" y="2376862"/>
            <a:ext cx="1980484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tr-TR" sz="4400" dirty="0">
                <a:solidFill>
                  <a:schemeClr val="bg1">
                    <a:shade val="97000"/>
                    <a:satMod val="150000"/>
                  </a:schemeClr>
                </a:solidFill>
              </a:rPr>
              <a:t>Dikkat!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9B2101-2E9F-420A-91A3-890890D84497}" type="slidenum">
              <a:rPr kumimoji="0" lang="tr-TR" sz="1900">
                <a:solidFill>
                  <a:schemeClr val="accent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44</a:t>
            </a:fld>
            <a:endParaRPr kumimoji="0" lang="tr-TR" sz="19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298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8" y="0"/>
            <a:ext cx="3486126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482601" y="643466"/>
            <a:ext cx="2764734" cy="5528734"/>
          </a:xfrm>
        </p:spPr>
        <p:txBody>
          <a:bodyPr>
            <a:normAutofit/>
          </a:bodyPr>
          <a:lstStyle/>
          <a:p>
            <a:pPr algn="r"/>
            <a:r>
              <a:rPr lang="tr-TR" sz="3300">
                <a:solidFill>
                  <a:srgbClr val="FFFFFF"/>
                </a:solidFill>
              </a:rPr>
              <a:t>Yaşamsal durumların materyal olarak kullanılması ne demektir?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790335" y="599768"/>
            <a:ext cx="4555850" cy="557243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1- Eğitim aracı olarak </a:t>
            </a:r>
            <a:r>
              <a:rPr lang="tr-TR" b="1" dirty="0">
                <a:solidFill>
                  <a:srgbClr val="0070C0"/>
                </a:solidFill>
              </a:rPr>
              <a:t>hayatın kendisinden örneklerin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kullanılması</a:t>
            </a:r>
            <a:r>
              <a:rPr lang="tr-TR" dirty="0"/>
              <a:t> ile öğrenmenin tamamlanması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Yetişkin bu konularda </a:t>
            </a:r>
            <a:r>
              <a:rPr lang="tr-TR" b="1" dirty="0">
                <a:solidFill>
                  <a:srgbClr val="0070C0"/>
                </a:solidFill>
              </a:rPr>
              <a:t>kendi örneklerini paylaşmaya</a:t>
            </a:r>
            <a:r>
              <a:rPr lang="tr-TR" dirty="0"/>
              <a:t> çok gönüllü olacaktır. </a:t>
            </a:r>
            <a:r>
              <a:rPr lang="tr-TR" u="sng" dirty="0"/>
              <a:t>Engelli aileleri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2- İnsanın </a:t>
            </a:r>
            <a:r>
              <a:rPr lang="tr-T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kendisini dışarıdan görmesini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(ayna) sağlayacak etkinliklerle </a:t>
            </a:r>
            <a:r>
              <a:rPr lang="tr-TR" dirty="0"/>
              <a:t>öğrenmenin tamamlanması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Tiyatro, halk oyunları, konserler </a:t>
            </a:r>
            <a:r>
              <a:rPr lang="tr-TR" dirty="0" err="1"/>
              <a:t>vb</a:t>
            </a:r>
            <a:r>
              <a:rPr lang="tr-TR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Rol modeli kişiler 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9B2101-2E9F-420A-91A3-890890D84497}" type="slidenum">
              <a:rPr kumimoji="0" lang="tr-TR" smtClean="0"/>
              <a:pPr>
                <a:spcAft>
                  <a:spcPts val="600"/>
                </a:spcAft>
              </a:pPr>
              <a:t>45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41542306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/>
          <p:cNvSpPr>
            <a:spLocks noGrp="1"/>
          </p:cNvSpPr>
          <p:nvPr>
            <p:ph type="title"/>
          </p:nvPr>
        </p:nvSpPr>
        <p:spPr>
          <a:xfrm>
            <a:off x="5899354" y="484632"/>
            <a:ext cx="2757948" cy="1609344"/>
          </a:xfrm>
        </p:spPr>
        <p:txBody>
          <a:bodyPr>
            <a:normAutofit/>
          </a:bodyPr>
          <a:lstStyle/>
          <a:p>
            <a:r>
              <a:rPr lang="tr-TR" sz="3100" dirty="0"/>
              <a:t> </a:t>
            </a:r>
          </a:p>
        </p:txBody>
      </p:sp>
      <p:pic>
        <p:nvPicPr>
          <p:cNvPr id="32" name="Graphic 31" descr="Beğen">
            <a:extLst>
              <a:ext uri="{FF2B5EF4-FFF2-40B4-BE49-F238E27FC236}">
                <a16:creationId xmlns:a16="http://schemas.microsoft.com/office/drawing/2014/main" id="{8B7AB285-A01E-4DAD-85C8-D4978B8AE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5499" y="842049"/>
            <a:ext cx="5184163" cy="5184163"/>
          </a:xfrm>
          <a:prstGeom prst="rect">
            <a:avLst/>
          </a:prstGeom>
        </p:spPr>
      </p:pic>
      <p:sp>
        <p:nvSpPr>
          <p:cNvPr id="17" name="Rectangle 8"/>
          <p:cNvSpPr>
            <a:spLocks noGrp="1"/>
          </p:cNvSpPr>
          <p:nvPr>
            <p:ph idx="1"/>
          </p:nvPr>
        </p:nvSpPr>
        <p:spPr>
          <a:xfrm>
            <a:off x="5659662" y="4764025"/>
            <a:ext cx="2757948" cy="3651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2400" b="1" dirty="0"/>
              <a:t>Teşekkürler…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9B2101-2E9F-420A-91A3-890890D84497}" type="slidenum">
              <a:rPr kumimoji="0" lang="tr-TR" smtClean="0"/>
              <a:pPr>
                <a:spcAft>
                  <a:spcPts val="600"/>
                </a:spcAft>
              </a:pPr>
              <a:t>46</a:t>
            </a:fld>
            <a:endParaRPr kumimoji="0" lang="tr-TR"/>
          </a:p>
        </p:txBody>
      </p:sp>
      <p:sp>
        <p:nvSpPr>
          <p:cNvPr id="27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tr-TR" sz="2800"/>
          </a:p>
        </p:txBody>
      </p:sp>
    </p:spTree>
    <p:extLst>
      <p:ext uri="{BB962C8B-B14F-4D97-AF65-F5344CB8AC3E}">
        <p14:creationId xmlns:p14="http://schemas.microsoft.com/office/powerpoint/2010/main" val="641127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8BA6964-249A-42B6-A349-426A774A1B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8955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286710" y="484632"/>
            <a:ext cx="5057883" cy="1609344"/>
          </a:xfrm>
        </p:spPr>
        <p:txBody>
          <a:bodyPr>
            <a:normAutofit/>
          </a:bodyPr>
          <a:lstStyle/>
          <a:p>
            <a:r>
              <a:rPr lang="tr-TR" dirty="0"/>
              <a:t>Yetişkin …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86709" y="2121408"/>
            <a:ext cx="5057884" cy="4050792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buFont typeface="Wingdings" pitchFamily="2" charset="2"/>
              <a:buChar char="Ø"/>
            </a:pPr>
            <a:r>
              <a:rPr lang="tr-TR" altLang="tr-TR" sz="1600" b="1" dirty="0">
                <a:latin typeface="Times New Roman" panose="02020603050405020304" pitchFamily="18" charset="0"/>
              </a:rPr>
              <a:t>Ülkeden ülkeye</a:t>
            </a:r>
            <a:r>
              <a:rPr lang="tr-TR" altLang="tr-TR" sz="1600" dirty="0">
                <a:latin typeface="Times New Roman" panose="02020603050405020304" pitchFamily="18" charset="0"/>
              </a:rPr>
              <a:t>, </a:t>
            </a:r>
            <a:r>
              <a:rPr lang="tr-TR" altLang="tr-TR" sz="1600" b="1" dirty="0">
                <a:latin typeface="Times New Roman" panose="02020603050405020304" pitchFamily="18" charset="0"/>
              </a:rPr>
              <a:t>kültürden kültüre farklılık</a:t>
            </a:r>
            <a:r>
              <a:rPr lang="tr-TR" altLang="tr-TR" sz="1600" dirty="0">
                <a:latin typeface="Times New Roman" panose="02020603050405020304" pitchFamily="18" charset="0"/>
              </a:rPr>
              <a:t> göstermekle birlikte, </a:t>
            </a:r>
            <a:r>
              <a:rPr lang="tr-TR" altLang="tr-TR" sz="1600" b="1" dirty="0">
                <a:latin typeface="Times New Roman" panose="02020603050405020304" pitchFamily="18" charset="0"/>
              </a:rPr>
              <a:t>Dünya Sağlık Örgütü</a:t>
            </a:r>
            <a:r>
              <a:rPr lang="tr-TR" altLang="tr-TR" sz="1600" dirty="0">
                <a:latin typeface="Times New Roman" panose="02020603050405020304" pitchFamily="18" charset="0"/>
              </a:rPr>
              <a:t> “</a:t>
            </a:r>
            <a:r>
              <a:rPr lang="tr-TR" altLang="tr-TR" sz="1600" b="1" dirty="0">
                <a:solidFill>
                  <a:srgbClr val="D88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24 yaş üzerindekileri</a:t>
            </a:r>
            <a:r>
              <a:rPr lang="tr-TR" altLang="tr-TR" sz="1600" b="1" dirty="0">
                <a:solidFill>
                  <a:srgbClr val="D88E3C"/>
                </a:solidFill>
                <a:latin typeface="Times New Roman" panose="02020603050405020304" pitchFamily="18" charset="0"/>
              </a:rPr>
              <a:t>”</a:t>
            </a:r>
            <a:r>
              <a:rPr lang="tr-TR" altLang="tr-TR" sz="1600" dirty="0">
                <a:latin typeface="Times New Roman" panose="02020603050405020304" pitchFamily="18" charset="0"/>
              </a:rPr>
              <a:t> yetişkin olarak tanımlamaktadır.</a:t>
            </a:r>
          </a:p>
          <a:p>
            <a:pPr>
              <a:spcBef>
                <a:spcPts val="300"/>
              </a:spcBef>
              <a:buFont typeface="Wingdings" pitchFamily="2" charset="2"/>
              <a:buChar char="Ø"/>
            </a:pPr>
            <a:endParaRPr lang="tr-TR" sz="1600" dirty="0"/>
          </a:p>
          <a:p>
            <a:pPr>
              <a:spcBef>
                <a:spcPts val="300"/>
              </a:spcBef>
              <a:buFont typeface="Wingdings" pitchFamily="2" charset="2"/>
              <a:buChar char="Ø"/>
            </a:pPr>
            <a:r>
              <a:rPr lang="tr-TR" sz="1600" b="1" dirty="0">
                <a:solidFill>
                  <a:srgbClr val="D88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Benlik</a:t>
            </a:r>
            <a:r>
              <a:rPr lang="tr-TR" sz="1600" b="1" dirty="0">
                <a:solidFill>
                  <a:srgbClr val="D88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600" dirty="0"/>
              <a:t>algısı gelişmiş, </a:t>
            </a:r>
          </a:p>
          <a:p>
            <a:pPr>
              <a:spcBef>
                <a:spcPts val="300"/>
              </a:spcBef>
              <a:buFont typeface="Wingdings" pitchFamily="2" charset="2"/>
              <a:buChar char="Ø"/>
            </a:pPr>
            <a:endParaRPr lang="tr-TR" sz="1600" dirty="0"/>
          </a:p>
          <a:p>
            <a:pPr>
              <a:spcBef>
                <a:spcPts val="300"/>
              </a:spcBef>
              <a:buFont typeface="Wingdings" pitchFamily="2" charset="2"/>
              <a:buChar char="Ø"/>
            </a:pPr>
            <a:r>
              <a:rPr lang="tr-TR" sz="1600" b="1" dirty="0">
                <a:solidFill>
                  <a:srgbClr val="D88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Sıkı otoriteden </a:t>
            </a:r>
            <a:r>
              <a:rPr lang="tr-TR" sz="1600" dirty="0"/>
              <a:t>hoşlanmayan,</a:t>
            </a:r>
          </a:p>
          <a:p>
            <a:pPr marL="0" indent="0">
              <a:spcBef>
                <a:spcPts val="300"/>
              </a:spcBef>
              <a:buNone/>
            </a:pPr>
            <a:endParaRPr lang="tr-TR" sz="1600" dirty="0"/>
          </a:p>
          <a:p>
            <a:pPr>
              <a:spcBef>
                <a:spcPts val="300"/>
              </a:spcBef>
              <a:buFont typeface="Wingdings" pitchFamily="2" charset="2"/>
              <a:buChar char="Ø"/>
            </a:pPr>
            <a:r>
              <a:rPr lang="tr-TR" sz="1600" b="1" dirty="0">
                <a:solidFill>
                  <a:srgbClr val="D88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Deneyim</a:t>
            </a:r>
            <a:r>
              <a:rPr lang="tr-TR" sz="1600" dirty="0"/>
              <a:t> birikimine sahip,</a:t>
            </a:r>
          </a:p>
          <a:p>
            <a:pPr>
              <a:spcBef>
                <a:spcPts val="300"/>
              </a:spcBef>
              <a:buFont typeface="Wingdings" pitchFamily="2" charset="2"/>
              <a:buChar char="Ø"/>
            </a:pPr>
            <a:endParaRPr lang="tr-TR" sz="1600" dirty="0"/>
          </a:p>
          <a:p>
            <a:pPr>
              <a:spcBef>
                <a:spcPts val="300"/>
              </a:spcBef>
              <a:buFont typeface="Wingdings" pitchFamily="2" charset="2"/>
              <a:buChar char="Ø"/>
            </a:pPr>
            <a:r>
              <a:rPr lang="tr-TR" sz="1600" b="1" dirty="0">
                <a:solidFill>
                  <a:srgbClr val="D88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Yönetilmekten </a:t>
            </a:r>
            <a:r>
              <a:rPr lang="tr-TR" sz="1600" dirty="0"/>
              <a:t>hoşlanmayan,</a:t>
            </a:r>
          </a:p>
          <a:p>
            <a:pPr>
              <a:spcBef>
                <a:spcPts val="300"/>
              </a:spcBef>
              <a:buFont typeface="Wingdings" pitchFamily="2" charset="2"/>
              <a:buChar char="Ø"/>
            </a:pPr>
            <a:endParaRPr lang="tr-TR" sz="1600" dirty="0"/>
          </a:p>
          <a:p>
            <a:pPr>
              <a:spcBef>
                <a:spcPts val="300"/>
              </a:spcBef>
              <a:buFont typeface="Wingdings" pitchFamily="2" charset="2"/>
              <a:buChar char="Ø"/>
            </a:pPr>
            <a:r>
              <a:rPr lang="tr-TR" sz="1600" dirty="0"/>
              <a:t>Karşı karşıya kaldığı </a:t>
            </a:r>
            <a:r>
              <a:rPr lang="tr-TR" sz="1600" b="1" dirty="0">
                <a:solidFill>
                  <a:srgbClr val="D88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sorunlara çözüm getirebilecek</a:t>
            </a:r>
            <a:r>
              <a:rPr lang="tr-TR" sz="1600" dirty="0"/>
              <a:t> öğrenmelere </a:t>
            </a:r>
            <a:r>
              <a:rPr lang="tr-TR" sz="1600" b="1" dirty="0">
                <a:solidFill>
                  <a:srgbClr val="D88E3C"/>
                </a:solidFill>
              </a:rPr>
              <a:t>ilgi duyan,</a:t>
            </a:r>
          </a:p>
          <a:p>
            <a:pPr>
              <a:spcBef>
                <a:spcPts val="300"/>
              </a:spcBef>
            </a:pPr>
            <a:endParaRPr lang="tr-TR" sz="16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9B2101-2E9F-420A-91A3-890890D84497}" type="slidenum">
              <a:rPr kumimoji="0" lang="tr-TR" smtClean="0"/>
              <a:pPr>
                <a:spcAft>
                  <a:spcPts val="600"/>
                </a:spcAft>
              </a:pPr>
              <a:t>5</a:t>
            </a:fld>
            <a:endParaRPr kumimoji="0" lang="tr-TR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0B695D-00F7-4E5A-8137-9A25014B6E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C0F04FA-7C78-4947-8588-A6CF8DA1EB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1D67843-2635-4E72-B61A-4202F9E17F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4FF3ABA2-C942-48D8-87FE-7625DE11FF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90135" y="6272783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5" name="Graphic 7" descr="Doktor">
            <a:extLst>
              <a:ext uri="{FF2B5EF4-FFF2-40B4-BE49-F238E27FC236}">
                <a16:creationId xmlns:a16="http://schemas.microsoft.com/office/drawing/2014/main" id="{68786D83-C3EF-49B6-AD24-FCDAFE3F371B}"/>
              </a:ext>
            </a:extLst>
          </p:cNvPr>
          <p:cNvGrpSpPr/>
          <p:nvPr/>
        </p:nvGrpSpPr>
        <p:grpSpPr>
          <a:xfrm>
            <a:off x="6152595" y="2016874"/>
            <a:ext cx="2526882" cy="2526882"/>
            <a:chOff x="6152595" y="2016874"/>
            <a:chExt cx="2526882" cy="2526882"/>
          </a:xfrm>
        </p:grpSpPr>
        <p:sp>
          <p:nvSpPr>
            <p:cNvPr id="6" name="Serbest Form: Şekil 5">
              <a:extLst>
                <a:ext uri="{FF2B5EF4-FFF2-40B4-BE49-F238E27FC236}">
                  <a16:creationId xmlns:a16="http://schemas.microsoft.com/office/drawing/2014/main" id="{BB6A7DE2-9830-4E0A-A2D8-B852CAAA68A6}"/>
                </a:ext>
              </a:extLst>
            </p:cNvPr>
            <p:cNvSpPr/>
            <p:nvPr/>
          </p:nvSpPr>
          <p:spPr>
            <a:xfrm>
              <a:off x="6994889" y="2385377"/>
              <a:ext cx="842294" cy="842294"/>
            </a:xfrm>
            <a:custGeom>
              <a:avLst/>
              <a:gdLst>
                <a:gd name="connsiteX0" fmla="*/ 842294 w 842294"/>
                <a:gd name="connsiteY0" fmla="*/ 421147 h 842294"/>
                <a:gd name="connsiteX1" fmla="*/ 421147 w 842294"/>
                <a:gd name="connsiteY1" fmla="*/ 842294 h 842294"/>
                <a:gd name="connsiteX2" fmla="*/ 0 w 842294"/>
                <a:gd name="connsiteY2" fmla="*/ 421147 h 842294"/>
                <a:gd name="connsiteX3" fmla="*/ 421147 w 842294"/>
                <a:gd name="connsiteY3" fmla="*/ 0 h 842294"/>
                <a:gd name="connsiteX4" fmla="*/ 842294 w 842294"/>
                <a:gd name="connsiteY4" fmla="*/ 421147 h 84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2294" h="842294">
                  <a:moveTo>
                    <a:pt x="842294" y="421147"/>
                  </a:moveTo>
                  <a:cubicBezTo>
                    <a:pt x="842294" y="653740"/>
                    <a:pt x="653740" y="842294"/>
                    <a:pt x="421147" y="842294"/>
                  </a:cubicBezTo>
                  <a:cubicBezTo>
                    <a:pt x="188554" y="842294"/>
                    <a:pt x="0" y="653740"/>
                    <a:pt x="0" y="421147"/>
                  </a:cubicBezTo>
                  <a:cubicBezTo>
                    <a:pt x="0" y="188554"/>
                    <a:pt x="188554" y="0"/>
                    <a:pt x="421147" y="0"/>
                  </a:cubicBezTo>
                  <a:cubicBezTo>
                    <a:pt x="653740" y="0"/>
                    <a:pt x="842294" y="188554"/>
                    <a:pt x="842294" y="421147"/>
                  </a:cubicBezTo>
                  <a:close/>
                </a:path>
              </a:pathLst>
            </a:custGeom>
            <a:solidFill>
              <a:schemeClr val="accent1"/>
            </a:solidFill>
            <a:ln w="2629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7" name="Serbest Form: Şekil 6">
              <a:extLst>
                <a:ext uri="{FF2B5EF4-FFF2-40B4-BE49-F238E27FC236}">
                  <a16:creationId xmlns:a16="http://schemas.microsoft.com/office/drawing/2014/main" id="{77F1A647-364C-4DF7-8DAC-DC187712241D}"/>
                </a:ext>
              </a:extLst>
            </p:cNvPr>
            <p:cNvSpPr/>
            <p:nvPr/>
          </p:nvSpPr>
          <p:spPr>
            <a:xfrm>
              <a:off x="7711362" y="3529054"/>
              <a:ext cx="120556" cy="120554"/>
            </a:xfrm>
            <a:custGeom>
              <a:avLst/>
              <a:gdLst>
                <a:gd name="connsiteX0" fmla="*/ 3 w 120556"/>
                <a:gd name="connsiteY0" fmla="*/ 60540 h 120554"/>
                <a:gd name="connsiteX1" fmla="*/ 60543 w 120556"/>
                <a:gd name="connsiteY1" fmla="*/ 120554 h 120554"/>
                <a:gd name="connsiteX2" fmla="*/ 120556 w 120556"/>
                <a:gd name="connsiteY2" fmla="*/ 60014 h 120554"/>
                <a:gd name="connsiteX3" fmla="*/ 60279 w 120556"/>
                <a:gd name="connsiteY3" fmla="*/ 1 h 120554"/>
                <a:gd name="connsiteX4" fmla="*/ 0 w 120556"/>
                <a:gd name="connsiteY4" fmla="*/ 59748 h 120554"/>
                <a:gd name="connsiteX5" fmla="*/ 3 w 120556"/>
                <a:gd name="connsiteY5" fmla="*/ 60540 h 120554"/>
                <a:gd name="connsiteX6" fmla="*/ 60279 w 120556"/>
                <a:gd name="connsiteY6" fmla="*/ 26585 h 120554"/>
                <a:gd name="connsiteX7" fmla="*/ 94498 w 120556"/>
                <a:gd name="connsiteY7" fmla="*/ 60277 h 120554"/>
                <a:gd name="connsiteX8" fmla="*/ 60806 w 120556"/>
                <a:gd name="connsiteY8" fmla="*/ 94493 h 120554"/>
                <a:gd name="connsiteX9" fmla="*/ 26588 w 120556"/>
                <a:gd name="connsiteY9" fmla="*/ 60804 h 120554"/>
                <a:gd name="connsiteX10" fmla="*/ 26588 w 120556"/>
                <a:gd name="connsiteY10" fmla="*/ 60540 h 120554"/>
                <a:gd name="connsiteX11" fmla="*/ 60016 w 120556"/>
                <a:gd name="connsiteY11" fmla="*/ 26585 h 120554"/>
                <a:gd name="connsiteX12" fmla="*/ 60279 w 120556"/>
                <a:gd name="connsiteY12" fmla="*/ 26585 h 12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556" h="120554">
                  <a:moveTo>
                    <a:pt x="3" y="60540"/>
                  </a:moveTo>
                  <a:cubicBezTo>
                    <a:pt x="147" y="93830"/>
                    <a:pt x="27253" y="120699"/>
                    <a:pt x="60543" y="120554"/>
                  </a:cubicBezTo>
                  <a:cubicBezTo>
                    <a:pt x="93832" y="120409"/>
                    <a:pt x="120701" y="93303"/>
                    <a:pt x="120556" y="60014"/>
                  </a:cubicBezTo>
                  <a:cubicBezTo>
                    <a:pt x="120411" y="26828"/>
                    <a:pt x="93466" y="1"/>
                    <a:pt x="60279" y="1"/>
                  </a:cubicBezTo>
                  <a:cubicBezTo>
                    <a:pt x="27135" y="-147"/>
                    <a:pt x="147" y="26604"/>
                    <a:pt x="0" y="59748"/>
                  </a:cubicBezTo>
                  <a:cubicBezTo>
                    <a:pt x="0" y="60011"/>
                    <a:pt x="0" y="60277"/>
                    <a:pt x="3" y="60540"/>
                  </a:cubicBezTo>
                  <a:close/>
                  <a:moveTo>
                    <a:pt x="60279" y="26585"/>
                  </a:moveTo>
                  <a:cubicBezTo>
                    <a:pt x="79031" y="26441"/>
                    <a:pt x="94350" y="41523"/>
                    <a:pt x="94498" y="60277"/>
                  </a:cubicBezTo>
                  <a:cubicBezTo>
                    <a:pt x="94642" y="79029"/>
                    <a:pt x="79557" y="94348"/>
                    <a:pt x="60806" y="94493"/>
                  </a:cubicBezTo>
                  <a:cubicBezTo>
                    <a:pt x="42054" y="94638"/>
                    <a:pt x="26735" y="79555"/>
                    <a:pt x="26588" y="60804"/>
                  </a:cubicBezTo>
                  <a:cubicBezTo>
                    <a:pt x="26588" y="60714"/>
                    <a:pt x="26588" y="60627"/>
                    <a:pt x="26588" y="60540"/>
                  </a:cubicBezTo>
                  <a:cubicBezTo>
                    <a:pt x="26443" y="41934"/>
                    <a:pt x="41409" y="26733"/>
                    <a:pt x="60016" y="26585"/>
                  </a:cubicBezTo>
                  <a:cubicBezTo>
                    <a:pt x="60103" y="26585"/>
                    <a:pt x="60192" y="26585"/>
                    <a:pt x="60279" y="26585"/>
                  </a:cubicBezTo>
                  <a:close/>
                </a:path>
              </a:pathLst>
            </a:custGeom>
            <a:solidFill>
              <a:schemeClr val="accent1"/>
            </a:solidFill>
            <a:ln w="2629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9" name="Serbest Form: Şekil 8">
              <a:extLst>
                <a:ext uri="{FF2B5EF4-FFF2-40B4-BE49-F238E27FC236}">
                  <a16:creationId xmlns:a16="http://schemas.microsoft.com/office/drawing/2014/main" id="{751D6299-10CD-4A4F-B48B-2F3AE22C3771}"/>
                </a:ext>
              </a:extLst>
            </p:cNvPr>
            <p:cNvSpPr/>
            <p:nvPr/>
          </p:nvSpPr>
          <p:spPr>
            <a:xfrm>
              <a:off x="6573742" y="3332958"/>
              <a:ext cx="1684588" cy="842294"/>
            </a:xfrm>
            <a:custGeom>
              <a:avLst/>
              <a:gdLst>
                <a:gd name="connsiteX0" fmla="*/ 1600359 w 1684588"/>
                <a:gd name="connsiteY0" fmla="*/ 252688 h 842294"/>
                <a:gd name="connsiteX1" fmla="*/ 1223695 w 1684588"/>
                <a:gd name="connsiteY1" fmla="*/ 62909 h 842294"/>
                <a:gd name="connsiteX2" fmla="*/ 1223695 w 1684588"/>
                <a:gd name="connsiteY2" fmla="*/ 165037 h 842294"/>
                <a:gd name="connsiteX3" fmla="*/ 1292658 w 1684588"/>
                <a:gd name="connsiteY3" fmla="*/ 256636 h 842294"/>
                <a:gd name="connsiteX4" fmla="*/ 1197900 w 1684588"/>
                <a:gd name="connsiteY4" fmla="*/ 351395 h 842294"/>
                <a:gd name="connsiteX5" fmla="*/ 1103142 w 1684588"/>
                <a:gd name="connsiteY5" fmla="*/ 256636 h 842294"/>
                <a:gd name="connsiteX6" fmla="*/ 1172105 w 1684588"/>
                <a:gd name="connsiteY6" fmla="*/ 165037 h 842294"/>
                <a:gd name="connsiteX7" fmla="*/ 1172105 w 1684588"/>
                <a:gd name="connsiteY7" fmla="*/ 47642 h 842294"/>
                <a:gd name="connsiteX8" fmla="*/ 842294 w 1684588"/>
                <a:gd name="connsiteY8" fmla="*/ 0 h 842294"/>
                <a:gd name="connsiteX9" fmla="*/ 501955 w 1684588"/>
                <a:gd name="connsiteY9" fmla="*/ 50801 h 842294"/>
                <a:gd name="connsiteX10" fmla="*/ 501955 w 1684588"/>
                <a:gd name="connsiteY10" fmla="*/ 187410 h 842294"/>
                <a:gd name="connsiteX11" fmla="*/ 664623 w 1684588"/>
                <a:gd name="connsiteY11" fmla="*/ 375347 h 842294"/>
                <a:gd name="connsiteX12" fmla="*/ 646461 w 1684588"/>
                <a:gd name="connsiteY12" fmla="*/ 406144 h 842294"/>
                <a:gd name="connsiteX13" fmla="*/ 646461 w 1684588"/>
                <a:gd name="connsiteY13" fmla="*/ 628299 h 842294"/>
                <a:gd name="connsiteX14" fmla="*/ 599608 w 1684588"/>
                <a:gd name="connsiteY14" fmla="*/ 680942 h 842294"/>
                <a:gd name="connsiteX15" fmla="*/ 573286 w 1684588"/>
                <a:gd name="connsiteY15" fmla="*/ 699894 h 842294"/>
                <a:gd name="connsiteX16" fmla="*/ 564337 w 1684588"/>
                <a:gd name="connsiteY16" fmla="*/ 699894 h 842294"/>
                <a:gd name="connsiteX17" fmla="*/ 525055 w 1684588"/>
                <a:gd name="connsiteY17" fmla="*/ 666791 h 842294"/>
                <a:gd name="connsiteX18" fmla="*/ 558159 w 1684588"/>
                <a:gd name="connsiteY18" fmla="*/ 627509 h 842294"/>
                <a:gd name="connsiteX19" fmla="*/ 564337 w 1684588"/>
                <a:gd name="connsiteY19" fmla="*/ 627509 h 842294"/>
                <a:gd name="connsiteX20" fmla="*/ 573286 w 1684588"/>
                <a:gd name="connsiteY20" fmla="*/ 627509 h 842294"/>
                <a:gd name="connsiteX21" fmla="*/ 599608 w 1684588"/>
                <a:gd name="connsiteY21" fmla="*/ 643828 h 842294"/>
                <a:gd name="connsiteX22" fmla="*/ 610400 w 1684588"/>
                <a:gd name="connsiteY22" fmla="*/ 627509 h 842294"/>
                <a:gd name="connsiteX23" fmla="*/ 610400 w 1684588"/>
                <a:gd name="connsiteY23" fmla="*/ 406144 h 842294"/>
                <a:gd name="connsiteX24" fmla="*/ 592238 w 1684588"/>
                <a:gd name="connsiteY24" fmla="*/ 375347 h 842294"/>
                <a:gd name="connsiteX25" fmla="*/ 474843 w 1684588"/>
                <a:gd name="connsiteY25" fmla="*/ 257953 h 842294"/>
                <a:gd name="connsiteX26" fmla="*/ 357449 w 1684588"/>
                <a:gd name="connsiteY26" fmla="*/ 375347 h 842294"/>
                <a:gd name="connsiteX27" fmla="*/ 339287 w 1684588"/>
                <a:gd name="connsiteY27" fmla="*/ 406144 h 842294"/>
                <a:gd name="connsiteX28" fmla="*/ 339287 w 1684588"/>
                <a:gd name="connsiteY28" fmla="*/ 628299 h 842294"/>
                <a:gd name="connsiteX29" fmla="*/ 350078 w 1684588"/>
                <a:gd name="connsiteY29" fmla="*/ 644618 h 842294"/>
                <a:gd name="connsiteX30" fmla="*/ 376400 w 1684588"/>
                <a:gd name="connsiteY30" fmla="*/ 628299 h 842294"/>
                <a:gd name="connsiteX31" fmla="*/ 385350 w 1684588"/>
                <a:gd name="connsiteY31" fmla="*/ 628299 h 842294"/>
                <a:gd name="connsiteX32" fmla="*/ 418452 w 1684588"/>
                <a:gd name="connsiteY32" fmla="*/ 667581 h 842294"/>
                <a:gd name="connsiteX33" fmla="*/ 385350 w 1684588"/>
                <a:gd name="connsiteY33" fmla="*/ 700683 h 842294"/>
                <a:gd name="connsiteX34" fmla="*/ 376400 w 1684588"/>
                <a:gd name="connsiteY34" fmla="*/ 700683 h 842294"/>
                <a:gd name="connsiteX35" fmla="*/ 350078 w 1684588"/>
                <a:gd name="connsiteY35" fmla="*/ 681732 h 842294"/>
                <a:gd name="connsiteX36" fmla="*/ 303226 w 1684588"/>
                <a:gd name="connsiteY36" fmla="*/ 629088 h 842294"/>
                <a:gd name="connsiteX37" fmla="*/ 303226 w 1684588"/>
                <a:gd name="connsiteY37" fmla="*/ 406144 h 842294"/>
                <a:gd name="connsiteX38" fmla="*/ 285064 w 1684588"/>
                <a:gd name="connsiteY38" fmla="*/ 375347 h 842294"/>
                <a:gd name="connsiteX39" fmla="*/ 447469 w 1684588"/>
                <a:gd name="connsiteY39" fmla="*/ 187410 h 842294"/>
                <a:gd name="connsiteX40" fmla="*/ 447469 w 1684588"/>
                <a:gd name="connsiteY40" fmla="*/ 67384 h 842294"/>
                <a:gd name="connsiteX41" fmla="*/ 83966 w 1684588"/>
                <a:gd name="connsiteY41" fmla="*/ 251635 h 842294"/>
                <a:gd name="connsiteX42" fmla="*/ 0 w 1684588"/>
                <a:gd name="connsiteY42" fmla="*/ 421147 h 842294"/>
                <a:gd name="connsiteX43" fmla="*/ 0 w 1684588"/>
                <a:gd name="connsiteY43" fmla="*/ 842294 h 842294"/>
                <a:gd name="connsiteX44" fmla="*/ 1684588 w 1684588"/>
                <a:gd name="connsiteY44" fmla="*/ 842294 h 842294"/>
                <a:gd name="connsiteX45" fmla="*/ 1684588 w 1684588"/>
                <a:gd name="connsiteY45" fmla="*/ 421147 h 842294"/>
                <a:gd name="connsiteX46" fmla="*/ 1600359 w 1684588"/>
                <a:gd name="connsiteY46" fmla="*/ 252688 h 84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84588" h="842294">
                  <a:moveTo>
                    <a:pt x="1600359" y="252688"/>
                  </a:moveTo>
                  <a:cubicBezTo>
                    <a:pt x="1487968" y="166129"/>
                    <a:pt x="1360142" y="101725"/>
                    <a:pt x="1223695" y="62909"/>
                  </a:cubicBezTo>
                  <a:lnTo>
                    <a:pt x="1223695" y="165037"/>
                  </a:lnTo>
                  <a:cubicBezTo>
                    <a:pt x="1264483" y="176853"/>
                    <a:pt x="1292579" y="214172"/>
                    <a:pt x="1292658" y="256636"/>
                  </a:cubicBezTo>
                  <a:cubicBezTo>
                    <a:pt x="1292658" y="308969"/>
                    <a:pt x="1250233" y="351395"/>
                    <a:pt x="1197900" y="351395"/>
                  </a:cubicBezTo>
                  <a:cubicBezTo>
                    <a:pt x="1145567" y="351395"/>
                    <a:pt x="1103142" y="308969"/>
                    <a:pt x="1103142" y="256636"/>
                  </a:cubicBezTo>
                  <a:cubicBezTo>
                    <a:pt x="1103221" y="214172"/>
                    <a:pt x="1131317" y="176853"/>
                    <a:pt x="1172105" y="165037"/>
                  </a:cubicBezTo>
                  <a:lnTo>
                    <a:pt x="1172105" y="47642"/>
                  </a:lnTo>
                  <a:cubicBezTo>
                    <a:pt x="1064931" y="16448"/>
                    <a:pt x="953916" y="413"/>
                    <a:pt x="842294" y="0"/>
                  </a:cubicBezTo>
                  <a:cubicBezTo>
                    <a:pt x="727110" y="1927"/>
                    <a:pt x="612679" y="19007"/>
                    <a:pt x="501955" y="50801"/>
                  </a:cubicBezTo>
                  <a:lnTo>
                    <a:pt x="501955" y="187410"/>
                  </a:lnTo>
                  <a:cubicBezTo>
                    <a:pt x="595307" y="200998"/>
                    <a:pt x="664562" y="281010"/>
                    <a:pt x="664623" y="375347"/>
                  </a:cubicBezTo>
                  <a:cubicBezTo>
                    <a:pt x="664496" y="388119"/>
                    <a:pt x="657574" y="399853"/>
                    <a:pt x="646461" y="406144"/>
                  </a:cubicBezTo>
                  <a:lnTo>
                    <a:pt x="646461" y="628299"/>
                  </a:lnTo>
                  <a:cubicBezTo>
                    <a:pt x="645821" y="654944"/>
                    <a:pt x="625998" y="677215"/>
                    <a:pt x="599608" y="680942"/>
                  </a:cubicBezTo>
                  <a:cubicBezTo>
                    <a:pt x="596231" y="692558"/>
                    <a:pt x="585373" y="700375"/>
                    <a:pt x="573286" y="699894"/>
                  </a:cubicBezTo>
                  <a:lnTo>
                    <a:pt x="564337" y="699894"/>
                  </a:lnTo>
                  <a:cubicBezTo>
                    <a:pt x="544348" y="701599"/>
                    <a:pt x="526763" y="686780"/>
                    <a:pt x="525055" y="666791"/>
                  </a:cubicBezTo>
                  <a:cubicBezTo>
                    <a:pt x="523349" y="646803"/>
                    <a:pt x="538171" y="629215"/>
                    <a:pt x="558159" y="627509"/>
                  </a:cubicBezTo>
                  <a:cubicBezTo>
                    <a:pt x="560215" y="627333"/>
                    <a:pt x="562281" y="627333"/>
                    <a:pt x="564337" y="627509"/>
                  </a:cubicBezTo>
                  <a:lnTo>
                    <a:pt x="573286" y="627509"/>
                  </a:lnTo>
                  <a:cubicBezTo>
                    <a:pt x="584671" y="626664"/>
                    <a:pt x="595302" y="633255"/>
                    <a:pt x="599608" y="643828"/>
                  </a:cubicBezTo>
                  <a:cubicBezTo>
                    <a:pt x="606170" y="641065"/>
                    <a:pt x="610426" y="634629"/>
                    <a:pt x="610400" y="627509"/>
                  </a:cubicBezTo>
                  <a:lnTo>
                    <a:pt x="610400" y="406144"/>
                  </a:lnTo>
                  <a:cubicBezTo>
                    <a:pt x="599037" y="400108"/>
                    <a:pt x="592022" y="388211"/>
                    <a:pt x="592238" y="375347"/>
                  </a:cubicBezTo>
                  <a:cubicBezTo>
                    <a:pt x="592238" y="310512"/>
                    <a:pt x="539679" y="257953"/>
                    <a:pt x="474843" y="257953"/>
                  </a:cubicBezTo>
                  <a:cubicBezTo>
                    <a:pt x="410008" y="257953"/>
                    <a:pt x="357449" y="310512"/>
                    <a:pt x="357449" y="375347"/>
                  </a:cubicBezTo>
                  <a:cubicBezTo>
                    <a:pt x="357214" y="388087"/>
                    <a:pt x="350323" y="399774"/>
                    <a:pt x="339287" y="406144"/>
                  </a:cubicBezTo>
                  <a:lnTo>
                    <a:pt x="339287" y="628299"/>
                  </a:lnTo>
                  <a:cubicBezTo>
                    <a:pt x="339260" y="635419"/>
                    <a:pt x="343516" y="641854"/>
                    <a:pt x="350078" y="644618"/>
                  </a:cubicBezTo>
                  <a:cubicBezTo>
                    <a:pt x="355151" y="634721"/>
                    <a:pt x="365279" y="628441"/>
                    <a:pt x="376400" y="628299"/>
                  </a:cubicBezTo>
                  <a:lnTo>
                    <a:pt x="385350" y="628299"/>
                  </a:lnTo>
                  <a:cubicBezTo>
                    <a:pt x="405338" y="630004"/>
                    <a:pt x="420160" y="647592"/>
                    <a:pt x="418452" y="667581"/>
                  </a:cubicBezTo>
                  <a:cubicBezTo>
                    <a:pt x="416949" y="685201"/>
                    <a:pt x="402972" y="699180"/>
                    <a:pt x="385350" y="700683"/>
                  </a:cubicBezTo>
                  <a:lnTo>
                    <a:pt x="376400" y="700683"/>
                  </a:lnTo>
                  <a:cubicBezTo>
                    <a:pt x="364313" y="701165"/>
                    <a:pt x="353456" y="693348"/>
                    <a:pt x="350078" y="681732"/>
                  </a:cubicBezTo>
                  <a:cubicBezTo>
                    <a:pt x="323688" y="678005"/>
                    <a:pt x="303865" y="655734"/>
                    <a:pt x="303226" y="629088"/>
                  </a:cubicBezTo>
                  <a:lnTo>
                    <a:pt x="303226" y="406144"/>
                  </a:lnTo>
                  <a:cubicBezTo>
                    <a:pt x="291863" y="400108"/>
                    <a:pt x="284848" y="388211"/>
                    <a:pt x="285064" y="375347"/>
                  </a:cubicBezTo>
                  <a:cubicBezTo>
                    <a:pt x="285106" y="281097"/>
                    <a:pt x="354221" y="201116"/>
                    <a:pt x="447469" y="187410"/>
                  </a:cubicBezTo>
                  <a:lnTo>
                    <a:pt x="447469" y="67384"/>
                  </a:lnTo>
                  <a:cubicBezTo>
                    <a:pt x="317729" y="110180"/>
                    <a:pt x="195183" y="172296"/>
                    <a:pt x="83966" y="251635"/>
                  </a:cubicBezTo>
                  <a:cubicBezTo>
                    <a:pt x="31849" y="292587"/>
                    <a:pt x="998" y="354872"/>
                    <a:pt x="0" y="421147"/>
                  </a:cubicBezTo>
                  <a:lnTo>
                    <a:pt x="0" y="842294"/>
                  </a:lnTo>
                  <a:lnTo>
                    <a:pt x="1684588" y="842294"/>
                  </a:lnTo>
                  <a:lnTo>
                    <a:pt x="1684588" y="421147"/>
                  </a:lnTo>
                  <a:cubicBezTo>
                    <a:pt x="1683214" y="355201"/>
                    <a:pt x="1652291" y="293358"/>
                    <a:pt x="1600359" y="252688"/>
                  </a:cubicBezTo>
                  <a:close/>
                </a:path>
              </a:pathLst>
            </a:custGeom>
            <a:solidFill>
              <a:schemeClr val="accent1"/>
            </a:solidFill>
            <a:ln w="2629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1266298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8BA6964-249A-42B6-A349-426A774A1B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8955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286710" y="484632"/>
            <a:ext cx="5057883" cy="1609344"/>
          </a:xfrm>
        </p:spPr>
        <p:txBody>
          <a:bodyPr>
            <a:normAutofit/>
          </a:bodyPr>
          <a:lstStyle/>
          <a:p>
            <a:r>
              <a:rPr lang="tr-TR" dirty="0"/>
              <a:t>Yetişkin …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86709" y="2121408"/>
            <a:ext cx="5057884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600" b="1" dirty="0"/>
              <a:t>Aynı zamanda yetişkin;</a:t>
            </a:r>
          </a:p>
          <a:p>
            <a:pPr marL="0" indent="0">
              <a:buNone/>
            </a:pPr>
            <a:endParaRPr lang="tr-TR" sz="1600" dirty="0"/>
          </a:p>
          <a:p>
            <a:pPr>
              <a:buFont typeface="Wingdings" pitchFamily="2" charset="2"/>
              <a:buChar char="Ø"/>
            </a:pPr>
            <a:r>
              <a:rPr lang="tr-TR" sz="1600" b="1" dirty="0">
                <a:solidFill>
                  <a:srgbClr val="D88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Dayatmadan</a:t>
            </a:r>
            <a:r>
              <a:rPr lang="tr-TR" sz="1600" dirty="0"/>
              <a:t> hoşlanmayan, </a:t>
            </a:r>
          </a:p>
          <a:p>
            <a:pPr>
              <a:buFont typeface="Wingdings" pitchFamily="2" charset="2"/>
              <a:buChar char="Ø"/>
            </a:pPr>
            <a:endParaRPr lang="tr-TR" sz="1600" dirty="0"/>
          </a:p>
          <a:p>
            <a:pPr>
              <a:buFont typeface="Wingdings" pitchFamily="2" charset="2"/>
              <a:buChar char="Ø"/>
            </a:pPr>
            <a:r>
              <a:rPr lang="tr-TR" sz="1600" dirty="0"/>
              <a:t>Davranış değişikliğine </a:t>
            </a:r>
            <a:r>
              <a:rPr lang="tr-TR" sz="1600" b="1" dirty="0">
                <a:solidFill>
                  <a:srgbClr val="D88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direnebilen,</a:t>
            </a:r>
          </a:p>
          <a:p>
            <a:pPr>
              <a:buFont typeface="Wingdings" pitchFamily="2" charset="2"/>
              <a:buChar char="Ø"/>
            </a:pPr>
            <a:endParaRPr lang="tr-TR" sz="1600" dirty="0"/>
          </a:p>
          <a:p>
            <a:pPr>
              <a:buFont typeface="Wingdings" pitchFamily="2" charset="2"/>
              <a:buChar char="Ø"/>
            </a:pPr>
            <a:r>
              <a:rPr lang="tr-TR" sz="1600" dirty="0"/>
              <a:t>Zaman zaman </a:t>
            </a:r>
            <a:r>
              <a:rPr lang="tr-TR" sz="1600" b="1" dirty="0">
                <a:solidFill>
                  <a:srgbClr val="D88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zor seçimler yapmak </a:t>
            </a:r>
            <a:r>
              <a:rPr lang="tr-TR" sz="1600" dirty="0"/>
              <a:t>durumunda kalan,</a:t>
            </a:r>
          </a:p>
          <a:p>
            <a:pPr>
              <a:buFont typeface="Wingdings" pitchFamily="2" charset="2"/>
              <a:buChar char="Ø"/>
            </a:pPr>
            <a:endParaRPr lang="tr-TR" sz="1600" dirty="0"/>
          </a:p>
          <a:p>
            <a:pPr>
              <a:buFont typeface="Wingdings" pitchFamily="2" charset="2"/>
              <a:buChar char="Ø"/>
            </a:pPr>
            <a:r>
              <a:rPr lang="tr-TR" sz="1600" b="1" dirty="0">
                <a:solidFill>
                  <a:srgbClr val="D88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Gereksinmelerine göre </a:t>
            </a:r>
            <a:r>
              <a:rPr lang="tr-TR" sz="1600" dirty="0"/>
              <a:t>hareket eden,</a:t>
            </a:r>
          </a:p>
          <a:p>
            <a:pPr>
              <a:spcBef>
                <a:spcPts val="300"/>
              </a:spcBef>
            </a:pPr>
            <a:endParaRPr lang="tr-TR" sz="16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9B2101-2E9F-420A-91A3-890890D84497}" type="slidenum">
              <a:rPr kumimoji="0" lang="tr-TR" smtClean="0"/>
              <a:pPr>
                <a:spcAft>
                  <a:spcPts val="600"/>
                </a:spcAft>
              </a:pPr>
              <a:t>6</a:t>
            </a:fld>
            <a:endParaRPr kumimoji="0" lang="tr-TR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0B695D-00F7-4E5A-8137-9A25014B6E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C0F04FA-7C78-4947-8588-A6CF8DA1EB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1D67843-2635-4E72-B61A-4202F9E17F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4FF3ABA2-C942-48D8-87FE-7625DE11FF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90135" y="6272783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5" name="Graphic 7" descr="Doktor">
            <a:extLst>
              <a:ext uri="{FF2B5EF4-FFF2-40B4-BE49-F238E27FC236}">
                <a16:creationId xmlns:a16="http://schemas.microsoft.com/office/drawing/2014/main" id="{68786D83-C3EF-49B6-AD24-FCDAFE3F371B}"/>
              </a:ext>
            </a:extLst>
          </p:cNvPr>
          <p:cNvGrpSpPr/>
          <p:nvPr/>
        </p:nvGrpSpPr>
        <p:grpSpPr>
          <a:xfrm>
            <a:off x="6152595" y="2016874"/>
            <a:ext cx="2526882" cy="2526882"/>
            <a:chOff x="6152595" y="2016874"/>
            <a:chExt cx="2526882" cy="2526882"/>
          </a:xfrm>
        </p:grpSpPr>
        <p:sp>
          <p:nvSpPr>
            <p:cNvPr id="6" name="Serbest Form: Şekil 5">
              <a:extLst>
                <a:ext uri="{FF2B5EF4-FFF2-40B4-BE49-F238E27FC236}">
                  <a16:creationId xmlns:a16="http://schemas.microsoft.com/office/drawing/2014/main" id="{BB6A7DE2-9830-4E0A-A2D8-B852CAAA68A6}"/>
                </a:ext>
              </a:extLst>
            </p:cNvPr>
            <p:cNvSpPr/>
            <p:nvPr/>
          </p:nvSpPr>
          <p:spPr>
            <a:xfrm>
              <a:off x="6994889" y="2385377"/>
              <a:ext cx="842294" cy="842294"/>
            </a:xfrm>
            <a:custGeom>
              <a:avLst/>
              <a:gdLst>
                <a:gd name="connsiteX0" fmla="*/ 842294 w 842294"/>
                <a:gd name="connsiteY0" fmla="*/ 421147 h 842294"/>
                <a:gd name="connsiteX1" fmla="*/ 421147 w 842294"/>
                <a:gd name="connsiteY1" fmla="*/ 842294 h 842294"/>
                <a:gd name="connsiteX2" fmla="*/ 0 w 842294"/>
                <a:gd name="connsiteY2" fmla="*/ 421147 h 842294"/>
                <a:gd name="connsiteX3" fmla="*/ 421147 w 842294"/>
                <a:gd name="connsiteY3" fmla="*/ 0 h 842294"/>
                <a:gd name="connsiteX4" fmla="*/ 842294 w 842294"/>
                <a:gd name="connsiteY4" fmla="*/ 421147 h 84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2294" h="842294">
                  <a:moveTo>
                    <a:pt x="842294" y="421147"/>
                  </a:moveTo>
                  <a:cubicBezTo>
                    <a:pt x="842294" y="653740"/>
                    <a:pt x="653740" y="842294"/>
                    <a:pt x="421147" y="842294"/>
                  </a:cubicBezTo>
                  <a:cubicBezTo>
                    <a:pt x="188554" y="842294"/>
                    <a:pt x="0" y="653740"/>
                    <a:pt x="0" y="421147"/>
                  </a:cubicBezTo>
                  <a:cubicBezTo>
                    <a:pt x="0" y="188554"/>
                    <a:pt x="188554" y="0"/>
                    <a:pt x="421147" y="0"/>
                  </a:cubicBezTo>
                  <a:cubicBezTo>
                    <a:pt x="653740" y="0"/>
                    <a:pt x="842294" y="188554"/>
                    <a:pt x="842294" y="421147"/>
                  </a:cubicBezTo>
                  <a:close/>
                </a:path>
              </a:pathLst>
            </a:custGeom>
            <a:solidFill>
              <a:schemeClr val="accent1"/>
            </a:solidFill>
            <a:ln w="2629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7" name="Serbest Form: Şekil 6">
              <a:extLst>
                <a:ext uri="{FF2B5EF4-FFF2-40B4-BE49-F238E27FC236}">
                  <a16:creationId xmlns:a16="http://schemas.microsoft.com/office/drawing/2014/main" id="{77F1A647-364C-4DF7-8DAC-DC187712241D}"/>
                </a:ext>
              </a:extLst>
            </p:cNvPr>
            <p:cNvSpPr/>
            <p:nvPr/>
          </p:nvSpPr>
          <p:spPr>
            <a:xfrm>
              <a:off x="7711362" y="3529054"/>
              <a:ext cx="120556" cy="120554"/>
            </a:xfrm>
            <a:custGeom>
              <a:avLst/>
              <a:gdLst>
                <a:gd name="connsiteX0" fmla="*/ 3 w 120556"/>
                <a:gd name="connsiteY0" fmla="*/ 60540 h 120554"/>
                <a:gd name="connsiteX1" fmla="*/ 60543 w 120556"/>
                <a:gd name="connsiteY1" fmla="*/ 120554 h 120554"/>
                <a:gd name="connsiteX2" fmla="*/ 120556 w 120556"/>
                <a:gd name="connsiteY2" fmla="*/ 60014 h 120554"/>
                <a:gd name="connsiteX3" fmla="*/ 60279 w 120556"/>
                <a:gd name="connsiteY3" fmla="*/ 1 h 120554"/>
                <a:gd name="connsiteX4" fmla="*/ 0 w 120556"/>
                <a:gd name="connsiteY4" fmla="*/ 59748 h 120554"/>
                <a:gd name="connsiteX5" fmla="*/ 3 w 120556"/>
                <a:gd name="connsiteY5" fmla="*/ 60540 h 120554"/>
                <a:gd name="connsiteX6" fmla="*/ 60279 w 120556"/>
                <a:gd name="connsiteY6" fmla="*/ 26585 h 120554"/>
                <a:gd name="connsiteX7" fmla="*/ 94498 w 120556"/>
                <a:gd name="connsiteY7" fmla="*/ 60277 h 120554"/>
                <a:gd name="connsiteX8" fmla="*/ 60806 w 120556"/>
                <a:gd name="connsiteY8" fmla="*/ 94493 h 120554"/>
                <a:gd name="connsiteX9" fmla="*/ 26588 w 120556"/>
                <a:gd name="connsiteY9" fmla="*/ 60804 h 120554"/>
                <a:gd name="connsiteX10" fmla="*/ 26588 w 120556"/>
                <a:gd name="connsiteY10" fmla="*/ 60540 h 120554"/>
                <a:gd name="connsiteX11" fmla="*/ 60016 w 120556"/>
                <a:gd name="connsiteY11" fmla="*/ 26585 h 120554"/>
                <a:gd name="connsiteX12" fmla="*/ 60279 w 120556"/>
                <a:gd name="connsiteY12" fmla="*/ 26585 h 12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556" h="120554">
                  <a:moveTo>
                    <a:pt x="3" y="60540"/>
                  </a:moveTo>
                  <a:cubicBezTo>
                    <a:pt x="147" y="93830"/>
                    <a:pt x="27253" y="120699"/>
                    <a:pt x="60543" y="120554"/>
                  </a:cubicBezTo>
                  <a:cubicBezTo>
                    <a:pt x="93832" y="120409"/>
                    <a:pt x="120701" y="93303"/>
                    <a:pt x="120556" y="60014"/>
                  </a:cubicBezTo>
                  <a:cubicBezTo>
                    <a:pt x="120411" y="26828"/>
                    <a:pt x="93466" y="1"/>
                    <a:pt x="60279" y="1"/>
                  </a:cubicBezTo>
                  <a:cubicBezTo>
                    <a:pt x="27135" y="-147"/>
                    <a:pt x="147" y="26604"/>
                    <a:pt x="0" y="59748"/>
                  </a:cubicBezTo>
                  <a:cubicBezTo>
                    <a:pt x="0" y="60011"/>
                    <a:pt x="0" y="60277"/>
                    <a:pt x="3" y="60540"/>
                  </a:cubicBezTo>
                  <a:close/>
                  <a:moveTo>
                    <a:pt x="60279" y="26585"/>
                  </a:moveTo>
                  <a:cubicBezTo>
                    <a:pt x="79031" y="26441"/>
                    <a:pt x="94350" y="41523"/>
                    <a:pt x="94498" y="60277"/>
                  </a:cubicBezTo>
                  <a:cubicBezTo>
                    <a:pt x="94642" y="79029"/>
                    <a:pt x="79557" y="94348"/>
                    <a:pt x="60806" y="94493"/>
                  </a:cubicBezTo>
                  <a:cubicBezTo>
                    <a:pt x="42054" y="94638"/>
                    <a:pt x="26735" y="79555"/>
                    <a:pt x="26588" y="60804"/>
                  </a:cubicBezTo>
                  <a:cubicBezTo>
                    <a:pt x="26588" y="60714"/>
                    <a:pt x="26588" y="60627"/>
                    <a:pt x="26588" y="60540"/>
                  </a:cubicBezTo>
                  <a:cubicBezTo>
                    <a:pt x="26443" y="41934"/>
                    <a:pt x="41409" y="26733"/>
                    <a:pt x="60016" y="26585"/>
                  </a:cubicBezTo>
                  <a:cubicBezTo>
                    <a:pt x="60103" y="26585"/>
                    <a:pt x="60192" y="26585"/>
                    <a:pt x="60279" y="26585"/>
                  </a:cubicBezTo>
                  <a:close/>
                </a:path>
              </a:pathLst>
            </a:custGeom>
            <a:solidFill>
              <a:schemeClr val="accent1"/>
            </a:solidFill>
            <a:ln w="2629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  <p:sp>
          <p:nvSpPr>
            <p:cNvPr id="9" name="Serbest Form: Şekil 8">
              <a:extLst>
                <a:ext uri="{FF2B5EF4-FFF2-40B4-BE49-F238E27FC236}">
                  <a16:creationId xmlns:a16="http://schemas.microsoft.com/office/drawing/2014/main" id="{751D6299-10CD-4A4F-B48B-2F3AE22C3771}"/>
                </a:ext>
              </a:extLst>
            </p:cNvPr>
            <p:cNvSpPr/>
            <p:nvPr/>
          </p:nvSpPr>
          <p:spPr>
            <a:xfrm>
              <a:off x="6573742" y="3332958"/>
              <a:ext cx="1684588" cy="842294"/>
            </a:xfrm>
            <a:custGeom>
              <a:avLst/>
              <a:gdLst>
                <a:gd name="connsiteX0" fmla="*/ 1600359 w 1684588"/>
                <a:gd name="connsiteY0" fmla="*/ 252688 h 842294"/>
                <a:gd name="connsiteX1" fmla="*/ 1223695 w 1684588"/>
                <a:gd name="connsiteY1" fmla="*/ 62909 h 842294"/>
                <a:gd name="connsiteX2" fmla="*/ 1223695 w 1684588"/>
                <a:gd name="connsiteY2" fmla="*/ 165037 h 842294"/>
                <a:gd name="connsiteX3" fmla="*/ 1292658 w 1684588"/>
                <a:gd name="connsiteY3" fmla="*/ 256636 h 842294"/>
                <a:gd name="connsiteX4" fmla="*/ 1197900 w 1684588"/>
                <a:gd name="connsiteY4" fmla="*/ 351395 h 842294"/>
                <a:gd name="connsiteX5" fmla="*/ 1103142 w 1684588"/>
                <a:gd name="connsiteY5" fmla="*/ 256636 h 842294"/>
                <a:gd name="connsiteX6" fmla="*/ 1172105 w 1684588"/>
                <a:gd name="connsiteY6" fmla="*/ 165037 h 842294"/>
                <a:gd name="connsiteX7" fmla="*/ 1172105 w 1684588"/>
                <a:gd name="connsiteY7" fmla="*/ 47642 h 842294"/>
                <a:gd name="connsiteX8" fmla="*/ 842294 w 1684588"/>
                <a:gd name="connsiteY8" fmla="*/ 0 h 842294"/>
                <a:gd name="connsiteX9" fmla="*/ 501955 w 1684588"/>
                <a:gd name="connsiteY9" fmla="*/ 50801 h 842294"/>
                <a:gd name="connsiteX10" fmla="*/ 501955 w 1684588"/>
                <a:gd name="connsiteY10" fmla="*/ 187410 h 842294"/>
                <a:gd name="connsiteX11" fmla="*/ 664623 w 1684588"/>
                <a:gd name="connsiteY11" fmla="*/ 375347 h 842294"/>
                <a:gd name="connsiteX12" fmla="*/ 646461 w 1684588"/>
                <a:gd name="connsiteY12" fmla="*/ 406144 h 842294"/>
                <a:gd name="connsiteX13" fmla="*/ 646461 w 1684588"/>
                <a:gd name="connsiteY13" fmla="*/ 628299 h 842294"/>
                <a:gd name="connsiteX14" fmla="*/ 599608 w 1684588"/>
                <a:gd name="connsiteY14" fmla="*/ 680942 h 842294"/>
                <a:gd name="connsiteX15" fmla="*/ 573286 w 1684588"/>
                <a:gd name="connsiteY15" fmla="*/ 699894 h 842294"/>
                <a:gd name="connsiteX16" fmla="*/ 564337 w 1684588"/>
                <a:gd name="connsiteY16" fmla="*/ 699894 h 842294"/>
                <a:gd name="connsiteX17" fmla="*/ 525055 w 1684588"/>
                <a:gd name="connsiteY17" fmla="*/ 666791 h 842294"/>
                <a:gd name="connsiteX18" fmla="*/ 558159 w 1684588"/>
                <a:gd name="connsiteY18" fmla="*/ 627509 h 842294"/>
                <a:gd name="connsiteX19" fmla="*/ 564337 w 1684588"/>
                <a:gd name="connsiteY19" fmla="*/ 627509 h 842294"/>
                <a:gd name="connsiteX20" fmla="*/ 573286 w 1684588"/>
                <a:gd name="connsiteY20" fmla="*/ 627509 h 842294"/>
                <a:gd name="connsiteX21" fmla="*/ 599608 w 1684588"/>
                <a:gd name="connsiteY21" fmla="*/ 643828 h 842294"/>
                <a:gd name="connsiteX22" fmla="*/ 610400 w 1684588"/>
                <a:gd name="connsiteY22" fmla="*/ 627509 h 842294"/>
                <a:gd name="connsiteX23" fmla="*/ 610400 w 1684588"/>
                <a:gd name="connsiteY23" fmla="*/ 406144 h 842294"/>
                <a:gd name="connsiteX24" fmla="*/ 592238 w 1684588"/>
                <a:gd name="connsiteY24" fmla="*/ 375347 h 842294"/>
                <a:gd name="connsiteX25" fmla="*/ 474843 w 1684588"/>
                <a:gd name="connsiteY25" fmla="*/ 257953 h 842294"/>
                <a:gd name="connsiteX26" fmla="*/ 357449 w 1684588"/>
                <a:gd name="connsiteY26" fmla="*/ 375347 h 842294"/>
                <a:gd name="connsiteX27" fmla="*/ 339287 w 1684588"/>
                <a:gd name="connsiteY27" fmla="*/ 406144 h 842294"/>
                <a:gd name="connsiteX28" fmla="*/ 339287 w 1684588"/>
                <a:gd name="connsiteY28" fmla="*/ 628299 h 842294"/>
                <a:gd name="connsiteX29" fmla="*/ 350078 w 1684588"/>
                <a:gd name="connsiteY29" fmla="*/ 644618 h 842294"/>
                <a:gd name="connsiteX30" fmla="*/ 376400 w 1684588"/>
                <a:gd name="connsiteY30" fmla="*/ 628299 h 842294"/>
                <a:gd name="connsiteX31" fmla="*/ 385350 w 1684588"/>
                <a:gd name="connsiteY31" fmla="*/ 628299 h 842294"/>
                <a:gd name="connsiteX32" fmla="*/ 418452 w 1684588"/>
                <a:gd name="connsiteY32" fmla="*/ 667581 h 842294"/>
                <a:gd name="connsiteX33" fmla="*/ 385350 w 1684588"/>
                <a:gd name="connsiteY33" fmla="*/ 700683 h 842294"/>
                <a:gd name="connsiteX34" fmla="*/ 376400 w 1684588"/>
                <a:gd name="connsiteY34" fmla="*/ 700683 h 842294"/>
                <a:gd name="connsiteX35" fmla="*/ 350078 w 1684588"/>
                <a:gd name="connsiteY35" fmla="*/ 681732 h 842294"/>
                <a:gd name="connsiteX36" fmla="*/ 303226 w 1684588"/>
                <a:gd name="connsiteY36" fmla="*/ 629088 h 842294"/>
                <a:gd name="connsiteX37" fmla="*/ 303226 w 1684588"/>
                <a:gd name="connsiteY37" fmla="*/ 406144 h 842294"/>
                <a:gd name="connsiteX38" fmla="*/ 285064 w 1684588"/>
                <a:gd name="connsiteY38" fmla="*/ 375347 h 842294"/>
                <a:gd name="connsiteX39" fmla="*/ 447469 w 1684588"/>
                <a:gd name="connsiteY39" fmla="*/ 187410 h 842294"/>
                <a:gd name="connsiteX40" fmla="*/ 447469 w 1684588"/>
                <a:gd name="connsiteY40" fmla="*/ 67384 h 842294"/>
                <a:gd name="connsiteX41" fmla="*/ 83966 w 1684588"/>
                <a:gd name="connsiteY41" fmla="*/ 251635 h 842294"/>
                <a:gd name="connsiteX42" fmla="*/ 0 w 1684588"/>
                <a:gd name="connsiteY42" fmla="*/ 421147 h 842294"/>
                <a:gd name="connsiteX43" fmla="*/ 0 w 1684588"/>
                <a:gd name="connsiteY43" fmla="*/ 842294 h 842294"/>
                <a:gd name="connsiteX44" fmla="*/ 1684588 w 1684588"/>
                <a:gd name="connsiteY44" fmla="*/ 842294 h 842294"/>
                <a:gd name="connsiteX45" fmla="*/ 1684588 w 1684588"/>
                <a:gd name="connsiteY45" fmla="*/ 421147 h 842294"/>
                <a:gd name="connsiteX46" fmla="*/ 1600359 w 1684588"/>
                <a:gd name="connsiteY46" fmla="*/ 252688 h 84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84588" h="842294">
                  <a:moveTo>
                    <a:pt x="1600359" y="252688"/>
                  </a:moveTo>
                  <a:cubicBezTo>
                    <a:pt x="1487968" y="166129"/>
                    <a:pt x="1360142" y="101725"/>
                    <a:pt x="1223695" y="62909"/>
                  </a:cubicBezTo>
                  <a:lnTo>
                    <a:pt x="1223695" y="165037"/>
                  </a:lnTo>
                  <a:cubicBezTo>
                    <a:pt x="1264483" y="176853"/>
                    <a:pt x="1292579" y="214172"/>
                    <a:pt x="1292658" y="256636"/>
                  </a:cubicBezTo>
                  <a:cubicBezTo>
                    <a:pt x="1292658" y="308969"/>
                    <a:pt x="1250233" y="351395"/>
                    <a:pt x="1197900" y="351395"/>
                  </a:cubicBezTo>
                  <a:cubicBezTo>
                    <a:pt x="1145567" y="351395"/>
                    <a:pt x="1103142" y="308969"/>
                    <a:pt x="1103142" y="256636"/>
                  </a:cubicBezTo>
                  <a:cubicBezTo>
                    <a:pt x="1103221" y="214172"/>
                    <a:pt x="1131317" y="176853"/>
                    <a:pt x="1172105" y="165037"/>
                  </a:cubicBezTo>
                  <a:lnTo>
                    <a:pt x="1172105" y="47642"/>
                  </a:lnTo>
                  <a:cubicBezTo>
                    <a:pt x="1064931" y="16448"/>
                    <a:pt x="953916" y="413"/>
                    <a:pt x="842294" y="0"/>
                  </a:cubicBezTo>
                  <a:cubicBezTo>
                    <a:pt x="727110" y="1927"/>
                    <a:pt x="612679" y="19007"/>
                    <a:pt x="501955" y="50801"/>
                  </a:cubicBezTo>
                  <a:lnTo>
                    <a:pt x="501955" y="187410"/>
                  </a:lnTo>
                  <a:cubicBezTo>
                    <a:pt x="595307" y="200998"/>
                    <a:pt x="664562" y="281010"/>
                    <a:pt x="664623" y="375347"/>
                  </a:cubicBezTo>
                  <a:cubicBezTo>
                    <a:pt x="664496" y="388119"/>
                    <a:pt x="657574" y="399853"/>
                    <a:pt x="646461" y="406144"/>
                  </a:cubicBezTo>
                  <a:lnTo>
                    <a:pt x="646461" y="628299"/>
                  </a:lnTo>
                  <a:cubicBezTo>
                    <a:pt x="645821" y="654944"/>
                    <a:pt x="625998" y="677215"/>
                    <a:pt x="599608" y="680942"/>
                  </a:cubicBezTo>
                  <a:cubicBezTo>
                    <a:pt x="596231" y="692558"/>
                    <a:pt x="585373" y="700375"/>
                    <a:pt x="573286" y="699894"/>
                  </a:cubicBezTo>
                  <a:lnTo>
                    <a:pt x="564337" y="699894"/>
                  </a:lnTo>
                  <a:cubicBezTo>
                    <a:pt x="544348" y="701599"/>
                    <a:pt x="526763" y="686780"/>
                    <a:pt x="525055" y="666791"/>
                  </a:cubicBezTo>
                  <a:cubicBezTo>
                    <a:pt x="523349" y="646803"/>
                    <a:pt x="538171" y="629215"/>
                    <a:pt x="558159" y="627509"/>
                  </a:cubicBezTo>
                  <a:cubicBezTo>
                    <a:pt x="560215" y="627333"/>
                    <a:pt x="562281" y="627333"/>
                    <a:pt x="564337" y="627509"/>
                  </a:cubicBezTo>
                  <a:lnTo>
                    <a:pt x="573286" y="627509"/>
                  </a:lnTo>
                  <a:cubicBezTo>
                    <a:pt x="584671" y="626664"/>
                    <a:pt x="595302" y="633255"/>
                    <a:pt x="599608" y="643828"/>
                  </a:cubicBezTo>
                  <a:cubicBezTo>
                    <a:pt x="606170" y="641065"/>
                    <a:pt x="610426" y="634629"/>
                    <a:pt x="610400" y="627509"/>
                  </a:cubicBezTo>
                  <a:lnTo>
                    <a:pt x="610400" y="406144"/>
                  </a:lnTo>
                  <a:cubicBezTo>
                    <a:pt x="599037" y="400108"/>
                    <a:pt x="592022" y="388211"/>
                    <a:pt x="592238" y="375347"/>
                  </a:cubicBezTo>
                  <a:cubicBezTo>
                    <a:pt x="592238" y="310512"/>
                    <a:pt x="539679" y="257953"/>
                    <a:pt x="474843" y="257953"/>
                  </a:cubicBezTo>
                  <a:cubicBezTo>
                    <a:pt x="410008" y="257953"/>
                    <a:pt x="357449" y="310512"/>
                    <a:pt x="357449" y="375347"/>
                  </a:cubicBezTo>
                  <a:cubicBezTo>
                    <a:pt x="357214" y="388087"/>
                    <a:pt x="350323" y="399774"/>
                    <a:pt x="339287" y="406144"/>
                  </a:cubicBezTo>
                  <a:lnTo>
                    <a:pt x="339287" y="628299"/>
                  </a:lnTo>
                  <a:cubicBezTo>
                    <a:pt x="339260" y="635419"/>
                    <a:pt x="343516" y="641854"/>
                    <a:pt x="350078" y="644618"/>
                  </a:cubicBezTo>
                  <a:cubicBezTo>
                    <a:pt x="355151" y="634721"/>
                    <a:pt x="365279" y="628441"/>
                    <a:pt x="376400" y="628299"/>
                  </a:cubicBezTo>
                  <a:lnTo>
                    <a:pt x="385350" y="628299"/>
                  </a:lnTo>
                  <a:cubicBezTo>
                    <a:pt x="405338" y="630004"/>
                    <a:pt x="420160" y="647592"/>
                    <a:pt x="418452" y="667581"/>
                  </a:cubicBezTo>
                  <a:cubicBezTo>
                    <a:pt x="416949" y="685201"/>
                    <a:pt x="402972" y="699180"/>
                    <a:pt x="385350" y="700683"/>
                  </a:cubicBezTo>
                  <a:lnTo>
                    <a:pt x="376400" y="700683"/>
                  </a:lnTo>
                  <a:cubicBezTo>
                    <a:pt x="364313" y="701165"/>
                    <a:pt x="353456" y="693348"/>
                    <a:pt x="350078" y="681732"/>
                  </a:cubicBezTo>
                  <a:cubicBezTo>
                    <a:pt x="323688" y="678005"/>
                    <a:pt x="303865" y="655734"/>
                    <a:pt x="303226" y="629088"/>
                  </a:cubicBezTo>
                  <a:lnTo>
                    <a:pt x="303226" y="406144"/>
                  </a:lnTo>
                  <a:cubicBezTo>
                    <a:pt x="291863" y="400108"/>
                    <a:pt x="284848" y="388211"/>
                    <a:pt x="285064" y="375347"/>
                  </a:cubicBezTo>
                  <a:cubicBezTo>
                    <a:pt x="285106" y="281097"/>
                    <a:pt x="354221" y="201116"/>
                    <a:pt x="447469" y="187410"/>
                  </a:cubicBezTo>
                  <a:lnTo>
                    <a:pt x="447469" y="67384"/>
                  </a:lnTo>
                  <a:cubicBezTo>
                    <a:pt x="317729" y="110180"/>
                    <a:pt x="195183" y="172296"/>
                    <a:pt x="83966" y="251635"/>
                  </a:cubicBezTo>
                  <a:cubicBezTo>
                    <a:pt x="31849" y="292587"/>
                    <a:pt x="998" y="354872"/>
                    <a:pt x="0" y="421147"/>
                  </a:cubicBezTo>
                  <a:lnTo>
                    <a:pt x="0" y="842294"/>
                  </a:lnTo>
                  <a:lnTo>
                    <a:pt x="1684588" y="842294"/>
                  </a:lnTo>
                  <a:lnTo>
                    <a:pt x="1684588" y="421147"/>
                  </a:lnTo>
                  <a:cubicBezTo>
                    <a:pt x="1683214" y="355201"/>
                    <a:pt x="1652291" y="293358"/>
                    <a:pt x="1600359" y="252688"/>
                  </a:cubicBezTo>
                  <a:close/>
                </a:path>
              </a:pathLst>
            </a:custGeom>
            <a:solidFill>
              <a:schemeClr val="accent1"/>
            </a:solidFill>
            <a:ln w="2629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3463283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8" y="0"/>
            <a:ext cx="3486126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82601" y="643466"/>
            <a:ext cx="2764734" cy="5528734"/>
          </a:xfrm>
        </p:spPr>
        <p:txBody>
          <a:bodyPr>
            <a:normAutofit/>
          </a:bodyPr>
          <a:lstStyle/>
          <a:p>
            <a:pPr algn="r"/>
            <a:r>
              <a:rPr lang="tr-TR">
                <a:solidFill>
                  <a:srgbClr val="FFFFFF"/>
                </a:solidFill>
              </a:rPr>
              <a:t>Yetişkin Eğitimine Göre Yetişkin 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563888" y="599768"/>
            <a:ext cx="5330305" cy="5572432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tr-TR" b="1" dirty="0"/>
              <a:t>Yetişkin eğitimine göre yetişkin;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D88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kendi yaşamının sorumluluğunu</a:t>
            </a:r>
            <a:r>
              <a:rPr lang="tr-TR" dirty="0"/>
              <a:t> almaya hazır,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/>
              <a:t>kendini yönlendirebilen </a:t>
            </a:r>
            <a:r>
              <a:rPr lang="tr-TR" b="1" dirty="0">
                <a:solidFill>
                  <a:srgbClr val="D88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(öz yönetim)</a:t>
            </a:r>
            <a:r>
              <a:rPr lang="tr-TR" dirty="0"/>
              <a:t> </a:t>
            </a:r>
            <a:r>
              <a:rPr lang="tr-TR" b="1" dirty="0">
                <a:solidFill>
                  <a:srgbClr val="D88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öz denetim </a:t>
            </a:r>
            <a:r>
              <a:rPr lang="tr-TR" dirty="0"/>
              <a:t>sahibi olan </a:t>
            </a:r>
            <a:r>
              <a:rPr lang="tr-TR" b="1" u="sng" dirty="0">
                <a:solidFill>
                  <a:srgbClr val="D88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KİŞİDİR. </a:t>
            </a:r>
          </a:p>
          <a:p>
            <a:pPr marL="0" indent="0" algn="just">
              <a:buNone/>
            </a:pPr>
            <a:r>
              <a:rPr lang="tr-TR" dirty="0"/>
              <a:t>Yetişkinlik dönemi tam zamanlı bir işte çalışılan, evlenip aile kurulan ve kendi hayatını yönlendiren kararların alındığı dönemdir. </a:t>
            </a:r>
          </a:p>
          <a:p>
            <a:pPr marL="0" indent="0" algn="just">
              <a:buNone/>
            </a:pPr>
            <a:endParaRPr lang="tr-TR" dirty="0"/>
          </a:p>
        </p:txBody>
      </p:sp>
      <p:sp>
        <p:nvSpPr>
          <p:cNvPr id="16" name="Oval 12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9B2101-2E9F-420A-91A3-890890D84497}" type="slidenum">
              <a:rPr kumimoji="0" lang="tr-TR" smtClean="0"/>
              <a:pPr>
                <a:spcAft>
                  <a:spcPts val="600"/>
                </a:spcAft>
              </a:pPr>
              <a:t>7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102925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9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8" y="0"/>
            <a:ext cx="3486126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482601" y="643466"/>
            <a:ext cx="2764734" cy="5528734"/>
          </a:xfrm>
        </p:spPr>
        <p:txBody>
          <a:bodyPr>
            <a:normAutofit/>
          </a:bodyPr>
          <a:lstStyle/>
          <a:p>
            <a:pPr lvl="1" algn="r" rtl="0">
              <a:spcBef>
                <a:spcPct val="0"/>
              </a:spcBef>
            </a:pPr>
            <a:r>
              <a:rPr lang="tr-TR" sz="2900" b="1">
                <a:solidFill>
                  <a:srgbClr val="FFFFFF"/>
                </a:solidFill>
              </a:rPr>
              <a:t>EĞİTİM AÇISINDAN ÇOCUK İLE YETİŞKİN ARASINDAKİ FARK</a:t>
            </a:r>
            <a:br>
              <a:rPr lang="tr-TR" sz="2900" b="1">
                <a:solidFill>
                  <a:srgbClr val="FFFFFF"/>
                </a:solidFill>
              </a:rPr>
            </a:br>
            <a:endParaRPr lang="tr-TR" sz="2900">
              <a:solidFill>
                <a:srgbClr val="FFFFFF"/>
              </a:solidFill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790334" y="599768"/>
            <a:ext cx="5173071" cy="6141600"/>
          </a:xfrm>
        </p:spPr>
        <p:txBody>
          <a:bodyPr anchor="ctr">
            <a:normAutofit/>
          </a:bodyPr>
          <a:lstStyle/>
          <a:p>
            <a:pPr lvl="0"/>
            <a:r>
              <a:rPr lang="tr-TR" sz="1600" dirty="0"/>
              <a:t>Çocuğa yönelik eğitimin amacı, çocuğu </a:t>
            </a:r>
            <a:r>
              <a:rPr lang="tr-TR" sz="1600" b="1" dirty="0">
                <a:solidFill>
                  <a:srgbClr val="D88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yaşantıya hazırlamaktır.</a:t>
            </a:r>
          </a:p>
          <a:p>
            <a:pPr lvl="0"/>
            <a:r>
              <a:rPr lang="tr-TR" sz="1600" dirty="0"/>
              <a:t>Yetişkin eğitiminin amacı ise yetişkinin karşı </a:t>
            </a:r>
            <a:r>
              <a:rPr lang="tr-TR" sz="1600" b="1" dirty="0"/>
              <a:t>karşıya bulunduğu </a:t>
            </a:r>
            <a:r>
              <a:rPr lang="tr-TR" sz="1600" b="1" dirty="0">
                <a:solidFill>
                  <a:srgbClr val="D88E3C"/>
                </a:solidFill>
              </a:rPr>
              <a:t>sorunların çözümünü</a:t>
            </a:r>
            <a:r>
              <a:rPr lang="tr-TR" sz="1600" b="1" dirty="0"/>
              <a:t> sağlamaya</a:t>
            </a:r>
            <a:r>
              <a:rPr lang="tr-TR" sz="1600" dirty="0"/>
              <a:t> dayanır.</a:t>
            </a:r>
          </a:p>
          <a:p>
            <a:pPr lvl="0"/>
            <a:r>
              <a:rPr lang="tr-TR" sz="1600" dirty="0"/>
              <a:t>Yetişkine </a:t>
            </a:r>
            <a:r>
              <a:rPr lang="tr-TR" sz="1600" b="1" dirty="0">
                <a:solidFill>
                  <a:srgbClr val="D88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gereksinme duyduğu alanda </a:t>
            </a:r>
            <a:r>
              <a:rPr lang="tr-TR" sz="1600" u="sng" dirty="0"/>
              <a:t>bilgi ve beceri </a:t>
            </a:r>
            <a:r>
              <a:rPr lang="tr-TR" sz="1600" dirty="0"/>
              <a:t>verilmesine karşın, </a:t>
            </a:r>
          </a:p>
          <a:p>
            <a:pPr lvl="0"/>
            <a:r>
              <a:rPr lang="tr-TR" sz="1600" dirty="0"/>
              <a:t>Çocuğa, okulda, kurumların </a:t>
            </a:r>
            <a:r>
              <a:rPr lang="tr-TR" sz="1600" b="1" dirty="0">
                <a:solidFill>
                  <a:srgbClr val="D88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önceden saptandığı programda</a:t>
            </a:r>
            <a:r>
              <a:rPr lang="tr-TR" sz="1600" b="1" dirty="0"/>
              <a:t> yer </a:t>
            </a:r>
            <a:r>
              <a:rPr lang="tr-TR" sz="1600" b="1" u="sng" dirty="0"/>
              <a:t>alan bilgi ve beceriler</a:t>
            </a:r>
            <a:r>
              <a:rPr lang="tr-TR" sz="1600" dirty="0"/>
              <a:t> kazandırılır.</a:t>
            </a:r>
          </a:p>
          <a:p>
            <a:pPr lvl="0"/>
            <a:r>
              <a:rPr lang="tr-TR" sz="1600" u="sng" dirty="0"/>
              <a:t>Yöntem açısından </a:t>
            </a:r>
            <a:r>
              <a:rPr lang="tr-TR" sz="1600" dirty="0"/>
              <a:t>yetişkinin </a:t>
            </a:r>
            <a:r>
              <a:rPr lang="tr-TR" sz="1600" b="1" dirty="0">
                <a:solidFill>
                  <a:srgbClr val="D88E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kişiliği gelişmiş</a:t>
            </a:r>
            <a:r>
              <a:rPr lang="tr-TR" sz="1600" dirty="0"/>
              <a:t> olduğundan, </a:t>
            </a:r>
            <a:r>
              <a:rPr lang="tr-TR" sz="1600" u="sng" dirty="0"/>
              <a:t>öğretim sürecinde </a:t>
            </a:r>
            <a:r>
              <a:rPr lang="tr-TR" sz="1600" b="1" u="sng" dirty="0">
                <a:solidFill>
                  <a:srgbClr val="0070C0"/>
                </a:solidFill>
              </a:rPr>
              <a:t>kişiliğine saygı duyacak ve koruyacak</a:t>
            </a:r>
            <a:r>
              <a:rPr lang="tr-TR" sz="1600" b="1" dirty="0">
                <a:solidFill>
                  <a:srgbClr val="0070C0"/>
                </a:solidFill>
              </a:rPr>
              <a:t> </a:t>
            </a:r>
            <a:r>
              <a:rPr lang="tr-TR" sz="1600" b="1" dirty="0"/>
              <a:t>yaklaşım sergilenirken</a:t>
            </a:r>
          </a:p>
          <a:p>
            <a:pPr lvl="0"/>
            <a:r>
              <a:rPr lang="tr-TR" sz="1600" b="1" u="sng" dirty="0"/>
              <a:t>Çocuklara</a:t>
            </a:r>
            <a:r>
              <a:rPr lang="tr-TR" sz="1600" dirty="0"/>
              <a:t> ise </a:t>
            </a:r>
            <a:r>
              <a:rPr lang="tr-TR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kişiliklerini geliştirici </a:t>
            </a:r>
            <a:r>
              <a:rPr lang="tr-TR" sz="1600" dirty="0"/>
              <a:t>bir yaklaşım izlenir.</a:t>
            </a:r>
          </a:p>
          <a:p>
            <a:pPr lvl="0"/>
            <a:r>
              <a:rPr lang="tr-TR" sz="1600" dirty="0"/>
              <a:t>Yetişkin eğitiminin temeli, bir </a:t>
            </a:r>
            <a:r>
              <a:rPr lang="tr-TR" sz="1600" b="1" dirty="0">
                <a:solidFill>
                  <a:srgbClr val="0070C0"/>
                </a:solidFill>
              </a:rPr>
              <a:t>sorunun çözümüne dayanmasına </a:t>
            </a:r>
            <a:r>
              <a:rPr lang="tr-TR" sz="1600" dirty="0"/>
              <a:t>karşın, </a:t>
            </a:r>
          </a:p>
          <a:p>
            <a:pPr lvl="0"/>
            <a:r>
              <a:rPr lang="tr-TR" sz="1600" dirty="0"/>
              <a:t>Çocuk eğitiminde </a:t>
            </a:r>
            <a:r>
              <a:rPr lang="tr-TR" sz="1600" u="sng" dirty="0"/>
              <a:t>belli bilgi ve beceri kazandırılarak</a:t>
            </a:r>
            <a:r>
              <a:rPr lang="tr-TR" sz="1600" dirty="0"/>
              <a:t> </a:t>
            </a:r>
            <a:r>
              <a:rPr lang="tr-TR" sz="1600" b="1" dirty="0">
                <a:solidFill>
                  <a:srgbClr val="0070C0"/>
                </a:solidFill>
              </a:rPr>
              <a:t>sorunların farkında olma</a:t>
            </a:r>
            <a:r>
              <a:rPr lang="tr-TR" sz="1600" b="1" dirty="0"/>
              <a:t>sını sağlamaya</a:t>
            </a:r>
            <a:r>
              <a:rPr lang="tr-TR" sz="1600" dirty="0"/>
              <a:t> dayalıdır.</a:t>
            </a:r>
          </a:p>
          <a:p>
            <a:pPr marL="0" indent="0">
              <a:buNone/>
            </a:pPr>
            <a:endParaRPr lang="tr-TR" sz="1600" dirty="0"/>
          </a:p>
          <a:p>
            <a:endParaRPr lang="tr-TR" sz="1600" dirty="0"/>
          </a:p>
        </p:txBody>
      </p:sp>
      <p:sp>
        <p:nvSpPr>
          <p:cNvPr id="30" name="Oval 23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1" name="Oval 25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9B2101-2E9F-420A-91A3-890890D84497}" type="slidenum">
              <a:rPr kumimoji="0" lang="tr-TR" smtClean="0"/>
              <a:pPr>
                <a:spcAft>
                  <a:spcPts val="600"/>
                </a:spcAft>
              </a:pPr>
              <a:t>8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2476976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9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8" y="0"/>
            <a:ext cx="3486126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482601" y="643466"/>
            <a:ext cx="2764734" cy="5528734"/>
          </a:xfrm>
        </p:spPr>
        <p:txBody>
          <a:bodyPr>
            <a:normAutofit/>
          </a:bodyPr>
          <a:lstStyle/>
          <a:p>
            <a:pPr lvl="1" algn="r" rtl="0">
              <a:spcBef>
                <a:spcPct val="0"/>
              </a:spcBef>
            </a:pPr>
            <a:r>
              <a:rPr lang="tr-TR" sz="2900" b="1">
                <a:solidFill>
                  <a:srgbClr val="FFFFFF"/>
                </a:solidFill>
              </a:rPr>
              <a:t>EĞİTİM AÇISINDAN ÇOCUK İLE YETİŞKİN ARASINDAKİ FARK</a:t>
            </a:r>
            <a:br>
              <a:rPr lang="tr-TR" sz="2900" b="1">
                <a:solidFill>
                  <a:srgbClr val="FFFFFF"/>
                </a:solidFill>
              </a:rPr>
            </a:br>
            <a:endParaRPr lang="tr-TR" sz="2900">
              <a:solidFill>
                <a:srgbClr val="FFFFFF"/>
              </a:solidFill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790334" y="599768"/>
            <a:ext cx="5173071" cy="6141600"/>
          </a:xfrm>
        </p:spPr>
        <p:txBody>
          <a:bodyPr anchor="ctr">
            <a:normAutofit lnSpcReduction="10000"/>
          </a:bodyPr>
          <a:lstStyle/>
          <a:p>
            <a:pPr lvl="0"/>
            <a:r>
              <a:rPr lang="tr-TR" sz="1600" dirty="0">
                <a:solidFill>
                  <a:srgbClr val="00B050"/>
                </a:solidFill>
              </a:rPr>
              <a:t>Çocuğun </a:t>
            </a:r>
            <a:r>
              <a:rPr lang="tr-TR" sz="1600" dirty="0"/>
              <a:t>öğrenmeye ayıracağı </a:t>
            </a:r>
            <a:r>
              <a:rPr lang="tr-TR" sz="1600" b="1" dirty="0">
                <a:solidFill>
                  <a:srgbClr val="0070C0"/>
                </a:solidFill>
              </a:rPr>
              <a:t>zamanın bol</a:t>
            </a:r>
            <a:r>
              <a:rPr lang="tr-TR" sz="1600" dirty="0">
                <a:solidFill>
                  <a:srgbClr val="0070C0"/>
                </a:solidFill>
              </a:rPr>
              <a:t> </a:t>
            </a:r>
            <a:r>
              <a:rPr lang="tr-TR" sz="1600" dirty="0"/>
              <a:t>olmasına karşın, </a:t>
            </a:r>
          </a:p>
          <a:p>
            <a:pPr lvl="0"/>
            <a:r>
              <a:rPr lang="tr-TR" sz="1600" dirty="0">
                <a:solidFill>
                  <a:srgbClr val="00B050"/>
                </a:solidFill>
              </a:rPr>
              <a:t>Yetişkin</a:t>
            </a:r>
            <a:r>
              <a:rPr lang="tr-TR" sz="1600" dirty="0"/>
              <a:t>, yalnızca </a:t>
            </a:r>
            <a:r>
              <a:rPr lang="tr-TR" sz="1600" b="1" dirty="0">
                <a:solidFill>
                  <a:srgbClr val="0070C0"/>
                </a:solidFill>
              </a:rPr>
              <a:t>çalışma saati dışındaki zamanını</a:t>
            </a:r>
            <a:r>
              <a:rPr lang="tr-TR" sz="1600" dirty="0"/>
              <a:t> ayırabilir.</a:t>
            </a:r>
          </a:p>
          <a:p>
            <a:pPr lvl="0"/>
            <a:r>
              <a:rPr lang="tr-TR" sz="1600" dirty="0">
                <a:solidFill>
                  <a:srgbClr val="00B050"/>
                </a:solidFill>
              </a:rPr>
              <a:t>Çocuğun</a:t>
            </a:r>
            <a:r>
              <a:rPr lang="tr-TR" sz="1600" dirty="0"/>
              <a:t> yaşantıdan edindiği </a:t>
            </a:r>
            <a:r>
              <a:rPr lang="tr-TR" sz="1600" b="1" dirty="0">
                <a:solidFill>
                  <a:srgbClr val="0070C0"/>
                </a:solidFill>
              </a:rPr>
              <a:t>deneyim azdır</a:t>
            </a:r>
            <a:r>
              <a:rPr lang="tr-TR" sz="1600" b="1" dirty="0"/>
              <a:t>;</a:t>
            </a:r>
          </a:p>
          <a:p>
            <a:pPr lvl="0"/>
            <a:r>
              <a:rPr lang="tr-TR" sz="1600" dirty="0"/>
              <a:t> </a:t>
            </a:r>
            <a:r>
              <a:rPr lang="tr-TR" sz="1600" dirty="0">
                <a:solidFill>
                  <a:srgbClr val="00B050"/>
                </a:solidFill>
              </a:rPr>
              <a:t>Yetişkinin</a:t>
            </a:r>
            <a:r>
              <a:rPr lang="tr-TR" sz="1600" dirty="0"/>
              <a:t> geçmiş yaşantısına dayanan </a:t>
            </a:r>
            <a:r>
              <a:rPr lang="tr-TR" sz="1600" dirty="0">
                <a:solidFill>
                  <a:srgbClr val="0070C0"/>
                </a:solidFill>
              </a:rPr>
              <a:t>bir </a:t>
            </a:r>
            <a:r>
              <a:rPr lang="tr-TR" sz="1600" b="1" dirty="0">
                <a:solidFill>
                  <a:srgbClr val="0070C0"/>
                </a:solidFill>
              </a:rPr>
              <a:t>deneyimi</a:t>
            </a:r>
            <a:r>
              <a:rPr lang="tr-TR" sz="1600" b="1" dirty="0">
                <a:solidFill>
                  <a:srgbClr val="00B050"/>
                </a:solidFill>
              </a:rPr>
              <a:t> </a:t>
            </a:r>
            <a:r>
              <a:rPr lang="tr-TR" sz="1600" dirty="0">
                <a:solidFill>
                  <a:srgbClr val="00B050"/>
                </a:solidFill>
              </a:rPr>
              <a:t>vardır.</a:t>
            </a:r>
          </a:p>
          <a:p>
            <a:pPr marL="0" indent="0">
              <a:buNone/>
            </a:pPr>
            <a:endParaRPr lang="tr-TR" sz="1600" dirty="0">
              <a:solidFill>
                <a:srgbClr val="00B050"/>
              </a:solidFill>
            </a:endParaRPr>
          </a:p>
          <a:p>
            <a:pPr lvl="0"/>
            <a:r>
              <a:rPr lang="tr-TR" sz="1600" u="sng" dirty="0"/>
              <a:t>Öğrenme gücüne çocukta </a:t>
            </a:r>
            <a:r>
              <a:rPr lang="tr-TR" sz="1600" b="1" dirty="0">
                <a:solidFill>
                  <a:srgbClr val="0070C0"/>
                </a:solidFill>
              </a:rPr>
              <a:t>güven duygusu yüksek </a:t>
            </a:r>
            <a:r>
              <a:rPr lang="tr-TR" sz="1600" dirty="0"/>
              <a:t>olduğu halde,</a:t>
            </a:r>
          </a:p>
          <a:p>
            <a:pPr lvl="0"/>
            <a:r>
              <a:rPr lang="tr-TR" sz="1600" dirty="0"/>
              <a:t>Yetişkinde</a:t>
            </a:r>
            <a:r>
              <a:rPr lang="tr-TR" sz="1600" b="1" dirty="0">
                <a:solidFill>
                  <a:srgbClr val="0070C0"/>
                </a:solidFill>
              </a:rPr>
              <a:t> güvensizlik </a:t>
            </a:r>
            <a:r>
              <a:rPr lang="tr-TR" sz="1600" dirty="0"/>
              <a:t>söz konusudur.</a:t>
            </a:r>
          </a:p>
          <a:p>
            <a:pPr marL="0" indent="0">
              <a:buNone/>
            </a:pPr>
            <a:endParaRPr lang="tr-TR" sz="1600" dirty="0"/>
          </a:p>
          <a:p>
            <a:pPr lvl="0"/>
            <a:r>
              <a:rPr lang="tr-TR" sz="1600" dirty="0"/>
              <a:t>Çocuk, </a:t>
            </a:r>
            <a:r>
              <a:rPr lang="tr-TR" sz="1600" b="1" dirty="0">
                <a:solidFill>
                  <a:srgbClr val="0070C0"/>
                </a:solidFill>
              </a:rPr>
              <a:t>öğrenmeye sınırlı da olsa zorlanabilir</a:t>
            </a:r>
            <a:r>
              <a:rPr lang="tr-TR" sz="1600" dirty="0">
                <a:solidFill>
                  <a:srgbClr val="0070C0"/>
                </a:solidFill>
              </a:rPr>
              <a:t>; </a:t>
            </a:r>
            <a:r>
              <a:rPr lang="tr-TR" sz="1600" dirty="0"/>
              <a:t>ancak, </a:t>
            </a:r>
          </a:p>
          <a:p>
            <a:pPr lvl="0"/>
            <a:r>
              <a:rPr lang="tr-TR" sz="1600" u="sng" dirty="0"/>
              <a:t>Yetişkinin öğrenmesi </a:t>
            </a:r>
            <a:r>
              <a:rPr lang="tr-TR" sz="1600" b="1" dirty="0">
                <a:solidFill>
                  <a:srgbClr val="0070C0"/>
                </a:solidFill>
              </a:rPr>
              <a:t>öğrenme güdüsüne </a:t>
            </a:r>
            <a:r>
              <a:rPr lang="tr-TR" sz="1600" b="1" dirty="0"/>
              <a:t>bağlıdır</a:t>
            </a:r>
            <a:r>
              <a:rPr lang="tr-TR" sz="1600" dirty="0"/>
              <a:t>.</a:t>
            </a:r>
          </a:p>
          <a:p>
            <a:r>
              <a:rPr lang="tr-TR" sz="1600" b="1" u="sng" dirty="0"/>
              <a:t>Çocuk ile öğretmen arasındaki ilişki</a:t>
            </a:r>
            <a:r>
              <a:rPr lang="tr-TR" sz="1600" dirty="0"/>
              <a:t> </a:t>
            </a:r>
            <a:r>
              <a:rPr lang="tr-TR" sz="1600" b="1" dirty="0">
                <a:solidFill>
                  <a:srgbClr val="0070C0"/>
                </a:solidFill>
              </a:rPr>
              <a:t>anne-baba</a:t>
            </a:r>
            <a:r>
              <a:rPr lang="tr-TR" sz="1600" dirty="0"/>
              <a:t> ilişkisine benzemesine karşın, </a:t>
            </a:r>
          </a:p>
          <a:p>
            <a:r>
              <a:rPr lang="tr-TR" sz="1600" b="1" dirty="0"/>
              <a:t>Yetişkin-öğretmen</a:t>
            </a:r>
            <a:r>
              <a:rPr lang="tr-TR" sz="1600" dirty="0"/>
              <a:t> ilişkisi </a:t>
            </a:r>
            <a:r>
              <a:rPr lang="tr-TR" sz="1600" b="1" dirty="0">
                <a:solidFill>
                  <a:srgbClr val="0070C0"/>
                </a:solidFill>
              </a:rPr>
              <a:t>öğrenen-öğreten ilişkisine</a:t>
            </a:r>
            <a:r>
              <a:rPr lang="tr-TR" sz="1600" dirty="0"/>
              <a:t>, bir ölçüde </a:t>
            </a:r>
            <a:r>
              <a:rPr lang="tr-TR" sz="1600" b="1" dirty="0">
                <a:solidFill>
                  <a:srgbClr val="0070C0"/>
                </a:solidFill>
              </a:rPr>
              <a:t>arkadaş-meslektaş </a:t>
            </a:r>
            <a:r>
              <a:rPr lang="tr-TR" sz="1600" dirty="0"/>
              <a:t>ilişkisine dayanır.</a:t>
            </a:r>
          </a:p>
        </p:txBody>
      </p:sp>
      <p:sp>
        <p:nvSpPr>
          <p:cNvPr id="30" name="Oval 23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1" name="Oval 25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69B2101-2E9F-420A-91A3-890890D84497}" type="slidenum">
              <a:rPr kumimoji="0" lang="tr-TR" smtClean="0"/>
              <a:pPr>
                <a:spcAft>
                  <a:spcPts val="600"/>
                </a:spcAft>
              </a:pPr>
              <a:t>9</a:t>
            </a:fld>
            <a:endParaRPr kumimoji="0" lang="tr-TR"/>
          </a:p>
        </p:txBody>
      </p:sp>
    </p:spTree>
    <p:extLst>
      <p:ext uri="{BB962C8B-B14F-4D97-AF65-F5344CB8AC3E}">
        <p14:creationId xmlns:p14="http://schemas.microsoft.com/office/powerpoint/2010/main" val="35833471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ilgi Yarışması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ahta Yazı">
  <a:themeElements>
    <a:clrScheme name="Tahta Yazı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Tahta Yazı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ahta Yaz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1785</Words>
  <Application>Microsoft Office PowerPoint</Application>
  <PresentationFormat>Ekran Gösterisi (4:3)</PresentationFormat>
  <Paragraphs>348</Paragraphs>
  <Slides>46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46</vt:i4>
      </vt:variant>
    </vt:vector>
  </HeadingPairs>
  <TitlesOfParts>
    <vt:vector size="58" baseType="lpstr">
      <vt:lpstr>Arial</vt:lpstr>
      <vt:lpstr>Arial Rounded MT Bold</vt:lpstr>
      <vt:lpstr>Bookman Old Style</vt:lpstr>
      <vt:lpstr>Calibri</vt:lpstr>
      <vt:lpstr>Century Gothic</vt:lpstr>
      <vt:lpstr>Garamond</vt:lpstr>
      <vt:lpstr>Rockwell Extra Bold</vt:lpstr>
      <vt:lpstr>Times New Roman</vt:lpstr>
      <vt:lpstr>Trebuchet MS</vt:lpstr>
      <vt:lpstr>Wingdings</vt:lpstr>
      <vt:lpstr>Bilgi Yarışması</vt:lpstr>
      <vt:lpstr>Tahta Yazı</vt:lpstr>
      <vt:lpstr>Yetişkin Eğitimi  </vt:lpstr>
      <vt:lpstr>İçerik</vt:lpstr>
      <vt:lpstr>İçerik</vt:lpstr>
      <vt:lpstr>Yetişkin Kimdir?</vt:lpstr>
      <vt:lpstr>Yetişkin …</vt:lpstr>
      <vt:lpstr>Yetişkin …</vt:lpstr>
      <vt:lpstr>Yetişkin Eğitimine Göre Yetişkin </vt:lpstr>
      <vt:lpstr>EĞİTİM AÇISINDAN ÇOCUK İLE YETİŞKİN ARASINDAKİ FARK </vt:lpstr>
      <vt:lpstr>EĞİTİM AÇISINDAN ÇOCUK İLE YETİŞKİN ARASINDAKİ FARK </vt:lpstr>
      <vt:lpstr>Yetişkin Eğitimi Nedir?</vt:lpstr>
      <vt:lpstr>ANDRAGOJİNİN İLKELERİ </vt:lpstr>
      <vt:lpstr>Andragojinin İlkeleri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</vt:lpstr>
      <vt:lpstr>Yetişkinlerde Öğrenme</vt:lpstr>
      <vt:lpstr>PowerPoint Sunusu</vt:lpstr>
      <vt:lpstr>PowerPoint Sunusu</vt:lpstr>
      <vt:lpstr>Yetişkinler için en başarılı öğrenme yolları </vt:lpstr>
      <vt:lpstr>Yetişkinlerin Öğrenme Engelleri </vt:lpstr>
      <vt:lpstr>Yetişkin Eğitimcide Bulunması Gereken Özellikler</vt:lpstr>
      <vt:lpstr>Yetişkin Eğitimcide Bulunması Gereken Özellikler</vt:lpstr>
      <vt:lpstr> Bir Yetişkin Eğitimcinin Kendisine Sorması Gereken Sorular</vt:lpstr>
      <vt:lpstr>Kendimize Sormamız Gereken Sorular</vt:lpstr>
      <vt:lpstr>PowerPoint Sunusu</vt:lpstr>
      <vt:lpstr>YETİŞKİN EĞİTİMİ ORTAMLARINDA YETİŞKİNLERLE ETKİLİ İLETİŞİM  </vt:lpstr>
      <vt:lpstr>Yetişkin Eğitimi Ortamlarında  Yetişkinlerle İletişim </vt:lpstr>
      <vt:lpstr>PowerPoint Sunusu</vt:lpstr>
      <vt:lpstr>Yetişkin eğitimi ortamlarında iletişimi olumsuz etkileyen durumlar; </vt:lpstr>
      <vt:lpstr>Yetişkin eğitimi ortamlarında iletişimi olumsuz etkileyen durumlar; </vt:lpstr>
      <vt:lpstr>Yetişkinlerle İyi İletişim Kurmak İçin Ne Yapmalıyız? </vt:lpstr>
      <vt:lpstr>PowerPoint Sunusu</vt:lpstr>
      <vt:lpstr>PowerPoint Sunusu</vt:lpstr>
      <vt:lpstr> </vt:lpstr>
      <vt:lpstr>PowerPoint Sunusu</vt:lpstr>
      <vt:lpstr>NEDEN MATERYAL?</vt:lpstr>
      <vt:lpstr>Materyal Kullanımın Engelleri </vt:lpstr>
      <vt:lpstr>Yetişkinlik Dönemlerinin Materyal Seçimine Etkisi</vt:lpstr>
      <vt:lpstr>Materyal Seçiminde Dikkat Edilecek Hususlar</vt:lpstr>
      <vt:lpstr>Dikkat!</vt:lpstr>
      <vt:lpstr>Yaşamsal durumların materyal olarak kullanılması ne demektir?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2020-09-14T21:00:04Z</dcterms:created>
  <dcterms:modified xsi:type="dcterms:W3CDTF">2021-02-17T09:28:38Z</dcterms:modified>
</cp:coreProperties>
</file>