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67" r:id="rId5"/>
    <p:sldId id="268" r:id="rId6"/>
    <p:sldId id="278" r:id="rId7"/>
    <p:sldId id="280" r:id="rId8"/>
    <p:sldId id="266" r:id="rId9"/>
    <p:sldId id="258" r:id="rId10"/>
    <p:sldId id="259" r:id="rId11"/>
    <p:sldId id="272" r:id="rId12"/>
    <p:sldId id="260" r:id="rId13"/>
    <p:sldId id="273" r:id="rId14"/>
    <p:sldId id="274" r:id="rId15"/>
    <p:sldId id="275" r:id="rId16"/>
    <p:sldId id="276" r:id="rId17"/>
    <p:sldId id="261" r:id="rId18"/>
    <p:sldId id="263" r:id="rId19"/>
    <p:sldId id="262" r:id="rId20"/>
    <p:sldId id="264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4D498B-05B2-4B8D-B25C-12A0E9896FE1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7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23225B-54E1-45E4-9EBE-3F4CF0DD36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F00-BF61-4FC9-8FF1-12B0C1F38BFF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FD38-B642-43CF-A059-93ECC6F444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A417C1-1788-4C31-89A1-0C2E0E59A131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F8F5EF-0137-45D2-BC60-43E4676A92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E229-955E-477D-B6B9-6A9FE149F8A5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EF85-304A-49F9-B91A-6F4B1427D3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710A64-0DF1-4B25-B7B7-8D78F477DC60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7F460-F8C8-4018-95C2-013B97C3C6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8DFB-343B-4DDA-8211-A191D1A8472D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A7CE-60C1-4C54-B3E0-3441B4F7A2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4E3B-C050-44FB-B1B9-6BFB72218E4C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8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B6F1-8224-43E1-84D8-66850EF267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721F-6FDA-4F75-8BF4-F6F807EDAF1A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5C5A-0B0B-4AAC-BB4E-86AA40DCCA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AD1D-9DE3-4326-9B26-26A162F2F92A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3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0E93-14F1-4C4C-B7E0-A2F5C3AF4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7A35-ECD6-4E15-BD52-A570C5A369D2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82F-35C8-49E3-B37F-A1D92BCEA2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Dikdörtgen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28BD50-CA27-4648-BC81-90412B77517E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A340E6-A7B4-42D2-8A82-8EF1F4E57C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486" name="30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F74CA2-C37C-437F-93FA-C59F8BAB2930}" type="datetimeFigureOut">
              <a:rPr lang="tr-TR"/>
              <a:pPr>
                <a:defRPr/>
              </a:pPr>
              <a:t>24.06.2019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FD7249E-3399-43BB-84D4-B9EDB4F5A1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488" y="1357298"/>
            <a:ext cx="5614780" cy="292895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400" dirty="0" smtClean="0"/>
              <a:t>HAREKET EĞİTİMİ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2400" dirty="0" smtClean="0"/>
              <a:t>ÇOCUK VE GENÇ ÇALIŞTIRICILIĞI KURSU</a:t>
            </a:r>
            <a:r>
              <a:rPr lang="tr-TR" sz="2400" smtClean="0"/>
              <a:t/>
            </a:r>
            <a:br>
              <a:rPr lang="tr-TR" sz="2400" smtClean="0"/>
            </a:br>
            <a:r>
              <a:rPr lang="tr-TR" sz="2400" smtClean="0"/>
              <a:t>24-26 </a:t>
            </a:r>
            <a:r>
              <a:rPr lang="tr-TR" sz="2400" dirty="0" smtClean="0"/>
              <a:t>Haziran 2019</a:t>
            </a:r>
            <a:br>
              <a:rPr lang="tr-TR" sz="2400" dirty="0" smtClean="0"/>
            </a:br>
            <a:r>
              <a:rPr lang="tr-TR" sz="2400" dirty="0" smtClean="0"/>
              <a:t>İZMİR</a:t>
            </a:r>
            <a:endParaRPr lang="tr-TR" sz="2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851275" y="4643446"/>
            <a:ext cx="4618038" cy="107157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000" b="1" dirty="0" smtClean="0"/>
              <a:t>Doç. Dr. A. </a:t>
            </a:r>
            <a:r>
              <a:rPr lang="tr-TR" sz="2000" b="1" dirty="0" err="1" smtClean="0"/>
              <a:t>Dilşad</a:t>
            </a:r>
            <a:r>
              <a:rPr lang="tr-TR" sz="2000" b="1" dirty="0" smtClean="0"/>
              <a:t> MİRZEOĞLU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000" b="1" dirty="0" smtClean="0"/>
              <a:t>SUBÜ/2019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İçİn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>
          <a:xfrm>
            <a:off x="457200" y="2060575"/>
            <a:ext cx="7239000" cy="4395788"/>
          </a:xfrm>
        </p:spPr>
        <p:txBody>
          <a:bodyPr/>
          <a:lstStyle/>
          <a:p>
            <a:r>
              <a:rPr lang="tr-TR" smtClean="0"/>
              <a:t>Hareket etmek için bazı şeylere ihtiyacınız var-VÜCUTLARINIZ </a:t>
            </a:r>
            <a:endParaRPr lang="en-US" smtClean="0"/>
          </a:p>
          <a:p>
            <a:r>
              <a:rPr lang="tr-TR" smtClean="0"/>
              <a:t>Hareket etmek için bir yere ihtiyacınız var-ALAN</a:t>
            </a:r>
            <a:endParaRPr lang="en-US" smtClean="0"/>
          </a:p>
          <a:p>
            <a:r>
              <a:rPr lang="tr-TR" smtClean="0"/>
              <a:t>Hareket etmek için enerjiye ihtiyacınız var-ÇABA (EFOR)</a:t>
            </a:r>
          </a:p>
          <a:p>
            <a:r>
              <a:rPr lang="en-US" smtClean="0"/>
              <a:t> </a:t>
            </a:r>
            <a:r>
              <a:rPr lang="tr-TR" smtClean="0"/>
              <a:t>Hareket etmek için sık sık diğer kişilerle, nesnelerle ilişki kurmaya ihtiyacınız var-İLİŞKİLER</a:t>
            </a:r>
          </a:p>
        </p:txBody>
      </p:sp>
      <p:pic>
        <p:nvPicPr>
          <p:cNvPr id="27651" name="Picture 6" descr="D:\stret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1800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kavramlarI</a:t>
            </a:r>
            <a:endParaRPr lang="tr-TR" dirty="0"/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060575"/>
            <a:ext cx="7239000" cy="4395788"/>
          </a:xfrm>
        </p:spPr>
        <p:txBody>
          <a:bodyPr/>
          <a:lstStyle/>
          <a:p>
            <a:r>
              <a:rPr lang="tr-TR" u="sng" smtClean="0"/>
              <a:t>Vücut Farkındalığı</a:t>
            </a:r>
            <a:r>
              <a:rPr lang="en-US" smtClean="0"/>
              <a:t>: </a:t>
            </a:r>
            <a:r>
              <a:rPr lang="tr-TR" smtClean="0"/>
              <a:t>Vücut ne yapabilir?</a:t>
            </a:r>
            <a:endParaRPr lang="en-US" smtClean="0"/>
          </a:p>
          <a:p>
            <a:r>
              <a:rPr lang="tr-TR" u="sng" smtClean="0"/>
              <a:t>Alan Farkındalığı:</a:t>
            </a:r>
            <a:r>
              <a:rPr lang="en-US" smtClean="0"/>
              <a:t> </a:t>
            </a:r>
            <a:r>
              <a:rPr lang="tr-TR" smtClean="0"/>
              <a:t>Vücut nerede hareket edebilir?</a:t>
            </a:r>
            <a:endParaRPr lang="en-US" smtClean="0"/>
          </a:p>
          <a:p>
            <a:r>
              <a:rPr lang="tr-TR" u="sng" smtClean="0"/>
              <a:t>Hareketin Niteliği:</a:t>
            </a:r>
            <a:r>
              <a:rPr lang="en-US" smtClean="0"/>
              <a:t> </a:t>
            </a:r>
            <a:r>
              <a:rPr lang="tr-TR" smtClean="0"/>
              <a:t>Vücut nasıl hareket eder?</a:t>
            </a:r>
            <a:endParaRPr lang="en-US" smtClean="0"/>
          </a:p>
          <a:p>
            <a:r>
              <a:rPr lang="tr-TR" u="sng" smtClean="0"/>
              <a:t>İlişkiler:</a:t>
            </a:r>
            <a:r>
              <a:rPr lang="tr-TR" smtClean="0"/>
              <a:t>Vücut kimle ve ne ile hareket eder?</a:t>
            </a:r>
            <a:r>
              <a:rPr lang="en-US" smtClean="0"/>
              <a:t> </a:t>
            </a:r>
          </a:p>
          <a:p>
            <a:endParaRPr lang="tr-TR" smtClean="0"/>
          </a:p>
        </p:txBody>
      </p:sp>
      <p:pic>
        <p:nvPicPr>
          <p:cNvPr id="28675" name="Picture 7" descr="D:\cat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437063"/>
            <a:ext cx="2449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KAVRAMLARI-I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	I.</a:t>
            </a:r>
            <a:r>
              <a:rPr lang="tr-TR" b="1" dirty="0" smtClean="0">
                <a:solidFill>
                  <a:srgbClr val="FF0000"/>
                </a:solidFill>
              </a:rPr>
              <a:t>VÜCUT FARKINDALIĞI: </a:t>
            </a:r>
            <a:r>
              <a:rPr lang="tr-TR" dirty="0" smtClean="0"/>
              <a:t>Öğrencinin vücut bölümlerinin ve vücudunun yapabileceği hareketlerin ayrımında olarak hareket edebilmesidir. 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tr-TR" dirty="0" smtClean="0"/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Vücut </a:t>
            </a:r>
            <a:r>
              <a:rPr lang="tr-TR" dirty="0" err="1" smtClean="0">
                <a:solidFill>
                  <a:srgbClr val="FF0000"/>
                </a:solidFill>
              </a:rPr>
              <a:t>Farkındalığının</a:t>
            </a:r>
            <a:r>
              <a:rPr lang="tr-TR" dirty="0" smtClean="0">
                <a:solidFill>
                  <a:srgbClr val="FF0000"/>
                </a:solidFill>
              </a:rPr>
              <a:t> Amaçları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Vücut parçalarını tanımlama ve yerlerini söyleme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Vücudun alacağı şekiller ve pozisyonları bilme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Vücut hareketlerinin farkında olma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Vücudu duyguları anlatan bir iletişim aracı olarak algılama/kullanma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Kas geriliminin ve rahatlamanın farkında olma</a:t>
            </a:r>
            <a:endParaRPr lang="en-US" dirty="0" smtClean="0"/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tr-TR" dirty="0" smtClean="0"/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/>
              <a:t>		</a:t>
            </a:r>
          </a:p>
        </p:txBody>
      </p:sp>
      <p:pic>
        <p:nvPicPr>
          <p:cNvPr id="29699" name="Picture 6" descr="D:\thr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876800"/>
            <a:ext cx="1908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kavramlarI</a:t>
            </a:r>
            <a:r>
              <a:rPr lang="tr-TR" dirty="0" smtClean="0"/>
              <a:t>-II</a:t>
            </a:r>
            <a:endParaRPr lang="tr-TR" dirty="0"/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tr-TR" b="1" smtClean="0">
                <a:solidFill>
                  <a:srgbClr val="FF0000"/>
                </a:solidFill>
              </a:rPr>
              <a:t>II.ALAN FARKINDALIĞI: </a:t>
            </a:r>
            <a:r>
              <a:rPr lang="tr-TR" smtClean="0"/>
              <a:t>Öğrencinin vücudunu farklı yönlere hareket ettirirken daha güvenli hareket edebilmesi için seviye, uzam, yol, yön ve konumun farkında olmasıdır.</a:t>
            </a:r>
          </a:p>
          <a:p>
            <a:pPr algn="just">
              <a:buFont typeface="Arial" charset="0"/>
              <a:buNone/>
            </a:pPr>
            <a:r>
              <a:rPr lang="tr-TR" smtClean="0"/>
              <a:t>		</a:t>
            </a:r>
            <a:r>
              <a:rPr lang="tr-TR" smtClean="0">
                <a:solidFill>
                  <a:srgbClr val="FF0000"/>
                </a:solidFill>
              </a:rPr>
              <a:t>Genel Alan: </a:t>
            </a:r>
            <a:r>
              <a:rPr lang="tr-TR" smtClean="0"/>
              <a:t>Öğrenciler güvenli bir şekilde yer değiştirme yapabileceği, sınırları belli olan alandır.</a:t>
            </a:r>
          </a:p>
          <a:p>
            <a:pPr algn="just">
              <a:buFont typeface="Arial" charset="0"/>
              <a:buNone/>
            </a:pPr>
            <a:r>
              <a:rPr lang="tr-TR" smtClean="0"/>
              <a:t>		</a:t>
            </a:r>
            <a:r>
              <a:rPr lang="tr-TR" smtClean="0">
                <a:solidFill>
                  <a:srgbClr val="FF0000"/>
                </a:solidFill>
              </a:rPr>
              <a:t>Kişisel Alan: </a:t>
            </a:r>
            <a:r>
              <a:rPr lang="tr-TR" smtClean="0"/>
              <a:t>Öğrencinin hareket ederken kollarını açtığında sahip olduğu varsayılan alan boşluğudur.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kavramlarI</a:t>
            </a:r>
            <a:r>
              <a:rPr lang="tr-TR" dirty="0" smtClean="0"/>
              <a:t>-III</a:t>
            </a:r>
            <a:endParaRPr lang="tr-TR" dirty="0"/>
          </a:p>
        </p:txBody>
      </p:sp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2400" smtClean="0">
                <a:solidFill>
                  <a:srgbClr val="FF0000"/>
                </a:solidFill>
              </a:rPr>
              <a:t>Alan Farkındalığının Amaçları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tr-TR" sz="2400" smtClean="0"/>
              <a:t>Kişisel alanını tanır ve diğerlerine saygılı olur</a:t>
            </a:r>
          </a:p>
          <a:p>
            <a:r>
              <a:rPr lang="tr-TR" sz="2400" smtClean="0"/>
              <a:t>Genel alanda güvenle hareket eder</a:t>
            </a:r>
            <a:endParaRPr lang="en-US" sz="2400" smtClean="0"/>
          </a:p>
          <a:p>
            <a:r>
              <a:rPr lang="tr-TR" sz="2400" smtClean="0"/>
              <a:t>Farklı yönleri tanır ve yönleri nasıl değiştireceğini bilir</a:t>
            </a:r>
            <a:endParaRPr lang="en-US" sz="2400" smtClean="0"/>
          </a:p>
          <a:p>
            <a:r>
              <a:rPr lang="tr-TR" sz="2400" smtClean="0"/>
              <a:t>Hareketin farklı seviyelerini anlar</a:t>
            </a:r>
            <a:endParaRPr lang="en-US" sz="2400" smtClean="0"/>
          </a:p>
          <a:p>
            <a:r>
              <a:rPr lang="tr-TR" sz="2400" smtClean="0"/>
              <a:t>Çeşitli hareketli objeler ile farklı yollar boyunca hareket eder</a:t>
            </a:r>
            <a:endParaRPr lang="en-US" sz="2400" smtClean="0"/>
          </a:p>
          <a:p>
            <a:r>
              <a:rPr lang="tr-TR" sz="2400" smtClean="0"/>
              <a:t>Görev ve duruma göre hareket serisi düzenler</a:t>
            </a:r>
          </a:p>
          <a:p>
            <a:endParaRPr lang="en-US" smtClean="0"/>
          </a:p>
          <a:p>
            <a:endParaRPr lang="tr-TR" smtClean="0"/>
          </a:p>
        </p:txBody>
      </p:sp>
      <p:pic>
        <p:nvPicPr>
          <p:cNvPr id="31747" name="Picture 6" descr="D:\devel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60350"/>
            <a:ext cx="18827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kavramları-IV</a:t>
            </a:r>
            <a:endParaRPr lang="tr-TR" dirty="0"/>
          </a:p>
        </p:txBody>
      </p:sp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mtClean="0">
                <a:solidFill>
                  <a:srgbClr val="FF0000"/>
                </a:solidFill>
              </a:rPr>
              <a:t>III.EFOR FARKINDALIĞI: </a:t>
            </a:r>
            <a:r>
              <a:rPr lang="tr-TR" smtClean="0"/>
              <a:t>Zaman, güç ve akıcılık bileşenlerinden oluşan ve vücudun nasıl hareket ettiğinin tanımlanmasıdır.</a:t>
            </a:r>
          </a:p>
          <a:p>
            <a:pPr>
              <a:buFont typeface="Wingdings 2" pitchFamily="18" charset="2"/>
              <a:buNone/>
            </a:pPr>
            <a:r>
              <a:rPr lang="tr-TR" smtClean="0">
                <a:solidFill>
                  <a:srgbClr val="FF0000"/>
                </a:solidFill>
              </a:rPr>
              <a:t>Efor Farkındalığının Amaçları</a:t>
            </a:r>
          </a:p>
          <a:p>
            <a:pPr>
              <a:buFont typeface="Wingdings 2" pitchFamily="18" charset="2"/>
              <a:buNone/>
            </a:pPr>
            <a:r>
              <a:rPr lang="tr-TR" sz="2800" b="1" smtClean="0"/>
              <a:t>Denge: </a:t>
            </a:r>
            <a:r>
              <a:rPr lang="tr-TR" sz="2800" smtClean="0"/>
              <a:t>Statik ve dinamik dengenin doğasını ve harekette dengenin rolünü</a:t>
            </a:r>
            <a:r>
              <a:rPr lang="en-US" sz="2800" smtClean="0"/>
              <a:t> </a:t>
            </a:r>
            <a:r>
              <a:rPr lang="tr-TR" sz="2800" smtClean="0"/>
              <a:t>anlar.</a:t>
            </a:r>
          </a:p>
          <a:p>
            <a:pPr>
              <a:buFont typeface="Wingdings 2" pitchFamily="18" charset="2"/>
              <a:buNone/>
            </a:pPr>
            <a:r>
              <a:rPr lang="tr-TR" sz="2800" b="1" smtClean="0"/>
              <a:t>Tempo: </a:t>
            </a:r>
            <a:r>
              <a:rPr lang="tr-TR" sz="2800" smtClean="0"/>
              <a:t>Hızda (süratte) farklılaşmayı anlar ve hareket hızında artma ve azalmayı kavrar</a:t>
            </a:r>
            <a:r>
              <a:rPr lang="en-US" sz="2800" smtClean="0"/>
              <a:t>.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tr-TR" smtClean="0"/>
          </a:p>
          <a:p>
            <a:pPr>
              <a:buFont typeface="Wingdings 2" pitchFamily="18" charset="2"/>
              <a:buNone/>
            </a:pPr>
            <a:endParaRPr lang="tr-TR" smtClean="0"/>
          </a:p>
        </p:txBody>
      </p:sp>
      <p:pic>
        <p:nvPicPr>
          <p:cNvPr id="32771" name="Picture 8" descr="D:\ki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868863"/>
            <a:ext cx="21336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kavramlarI</a:t>
            </a:r>
            <a:r>
              <a:rPr lang="tr-TR" dirty="0" smtClean="0"/>
              <a:t>-V</a:t>
            </a:r>
            <a:endParaRPr lang="tr-TR" dirty="0"/>
          </a:p>
        </p:txBody>
      </p:sp>
      <p:sp>
        <p:nvSpPr>
          <p:cNvPr id="3379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tr-TR" sz="2400" smtClean="0"/>
              <a:t>	</a:t>
            </a:r>
            <a:r>
              <a:rPr lang="tr-TR" sz="2400" b="1" smtClean="0"/>
              <a:t>Güç: </a:t>
            </a:r>
            <a:r>
              <a:rPr lang="tr-TR" sz="2400" smtClean="0"/>
              <a:t>Yaratıcı olur ve görevin gerektirdiği gücü karşılamak için düzenleme yapar.</a:t>
            </a:r>
          </a:p>
          <a:p>
            <a:pPr algn="just">
              <a:buFont typeface="Wingdings 2" pitchFamily="18" charset="2"/>
              <a:buNone/>
            </a:pPr>
            <a:endParaRPr lang="en-US" sz="2400" smtClean="0"/>
          </a:p>
          <a:p>
            <a:pPr algn="just">
              <a:buFont typeface="Wingdings 2" pitchFamily="18" charset="2"/>
              <a:buNone/>
            </a:pPr>
            <a:r>
              <a:rPr lang="tr-TR" sz="2400" smtClean="0"/>
              <a:t>	</a:t>
            </a:r>
            <a:r>
              <a:rPr lang="tr-TR" sz="2400" b="1" smtClean="0"/>
              <a:t>Akıcılık:</a:t>
            </a:r>
            <a:r>
              <a:rPr lang="tr-TR" sz="2400" smtClean="0"/>
              <a:t>Hareketleri kolayca birbirine bağlar ve sınırlı zaman ve alanda hareketlerini gerçekleştirir.</a:t>
            </a:r>
            <a:endParaRPr lang="tr-TR" smtClean="0"/>
          </a:p>
        </p:txBody>
      </p:sp>
      <p:pic>
        <p:nvPicPr>
          <p:cNvPr id="33795" name="Picture 9" descr="D:\pus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419600"/>
            <a:ext cx="2376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D:\p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419600"/>
            <a:ext cx="2695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KAVRAMLARI-VI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		</a:t>
            </a:r>
            <a:endParaRPr lang="tr-TR" dirty="0" smtClean="0"/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IV.HAREKET İLİŞKİLERİ: </a:t>
            </a:r>
            <a:r>
              <a:rPr lang="tr-TR" dirty="0" smtClean="0"/>
              <a:t>Hareket ederken vücut parçaları ile, nesne ile, eşli ve grupla nasıl doğru hareket edileceğinin tanımlanmasıdır.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Hareket İlişkileri Amaçları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Vücut parçalarının birbiriyle ve tüm vücutla olan ilişkilerini anlar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Eşle ve/veya grupla etkili bir şekilde hareket eder.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Vücut veya onun parçalarının ile obje arasındaki ilişkiyi anlar.</a:t>
            </a:r>
            <a:endParaRPr lang="en-US" dirty="0" smtClean="0"/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732588" y="260350"/>
          <a:ext cx="2016125" cy="1828800"/>
        </p:xfrm>
        <a:graphic>
          <a:graphicData uri="http://schemas.openxmlformats.org/presentationml/2006/ole">
            <p:oleObj spid="_x0000_s4104" name="Clip" r:id="rId3" imgW="3244850" imgH="3390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TEMEL HAREKET BECERİLERİ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Üç hareket becerisi</a:t>
            </a:r>
            <a:endParaRPr lang="en-US" sz="2800" dirty="0" smtClean="0"/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Yer değiştirme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Dengeleme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Nesne kontrolü gerektiren hareketle</a:t>
            </a:r>
            <a:r>
              <a:rPr lang="tr-TR" sz="2400" dirty="0" smtClean="0">
                <a:solidFill>
                  <a:schemeClr val="tx1">
                    <a:tint val="85000"/>
                  </a:schemeClr>
                </a:solidFill>
              </a:rPr>
              <a:t>r</a:t>
            </a:r>
            <a:endParaRPr lang="en-US" sz="24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Bu hareket gruplarında gelişim oranı bireysel özelliklere bağlıdır.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Pek çok temel hareket becerisi bir etkinlikte gerekli olan özelleşmiş hareketi yaratmak için birleştirilir.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Gelişimin eksikliği gelecekte etkinliklere katılıma engel olabilir.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138"/>
            <a:ext cx="7239000" cy="44672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Konumda veya pozisyonda meydana gelen değişiklik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Organizmanın durağan bir noktaya göre durumunun ya da yerinin değişmesine hareket denilmektedir. 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smtClean="0"/>
              <a:t>Antrenman bilimi açısından hareket; mekan ve zaman içinde meydana gelen ve daima bir hedefe yönelik olan dinamik bir süreçtir.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4339" name="Picture 4" descr="D:\beanqu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603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HAREKETİ ETKİLEYEN GENEL FAKTÖRLER</a:t>
            </a:r>
            <a:endParaRPr lang="tr-TR" dirty="0"/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Fizyolojik faktörler</a:t>
            </a:r>
            <a:endParaRPr lang="en-US" sz="2800" dirty="0" smtClean="0"/>
          </a:p>
          <a:p>
            <a:pPr lvl="1"/>
            <a:r>
              <a:rPr lang="tr-TR" sz="2400" dirty="0" smtClean="0"/>
              <a:t>Kalp-dolaşım dayanıklılığı, </a:t>
            </a:r>
            <a:r>
              <a:rPr lang="tr-TR" sz="2400" dirty="0" err="1" smtClean="0"/>
              <a:t>kassal</a:t>
            </a:r>
            <a:r>
              <a:rPr lang="tr-TR" sz="2400" dirty="0" smtClean="0"/>
              <a:t> kuvvet ve dayanıklılık ve esneklik</a:t>
            </a:r>
            <a:r>
              <a:rPr lang="en-US" sz="2400" dirty="0" smtClean="0"/>
              <a:t>.</a:t>
            </a:r>
          </a:p>
          <a:p>
            <a:r>
              <a:rPr lang="tr-TR" sz="2800" b="1" dirty="0" smtClean="0"/>
              <a:t>Psikolojik faktörler</a:t>
            </a:r>
            <a:endParaRPr lang="en-US" sz="2800" b="1" dirty="0" smtClean="0"/>
          </a:p>
          <a:p>
            <a:pPr lvl="1"/>
            <a:r>
              <a:rPr lang="tr-TR" sz="2400" dirty="0" smtClean="0"/>
              <a:t>Korku, kaygı, kendine güven.</a:t>
            </a:r>
            <a:endParaRPr lang="en-US" sz="2400" dirty="0" smtClean="0"/>
          </a:p>
          <a:p>
            <a:r>
              <a:rPr lang="en-US" sz="2800" b="1" dirty="0" smtClean="0"/>
              <a:t>So</a:t>
            </a:r>
            <a:r>
              <a:rPr lang="tr-TR" sz="2800" b="1" dirty="0" err="1" smtClean="0"/>
              <a:t>syolojik</a:t>
            </a:r>
            <a:r>
              <a:rPr lang="tr-TR" sz="2800" b="1" dirty="0" smtClean="0"/>
              <a:t> faktörler</a:t>
            </a:r>
            <a:endParaRPr lang="en-US" sz="2400" b="1" dirty="0" smtClean="0"/>
          </a:p>
          <a:p>
            <a:pPr lvl="1"/>
            <a:r>
              <a:rPr lang="tr-TR" sz="2400" dirty="0" smtClean="0"/>
              <a:t>Bir grubun üyesi olmak katılımı etkiler</a:t>
            </a:r>
          </a:p>
          <a:p>
            <a:pPr marL="292100" lvl="1" indent="0">
              <a:buNone/>
            </a:pPr>
            <a:r>
              <a:rPr lang="tr-TR" sz="2400" dirty="0" smtClean="0"/>
              <a:t>(</a:t>
            </a:r>
            <a:r>
              <a:rPr lang="tr-TR" sz="2400" dirty="0" err="1" smtClean="0"/>
              <a:t>örn</a:t>
            </a:r>
            <a:r>
              <a:rPr lang="tr-TR" sz="2400" dirty="0" smtClean="0"/>
              <a:t>. Fiziksel olarak aktif bir aile rol model olabilir)</a:t>
            </a:r>
            <a:r>
              <a:rPr lang="en-US" sz="2400" dirty="0" smtClean="0"/>
              <a:t> </a:t>
            </a:r>
          </a:p>
          <a:p>
            <a:pPr lvl="1"/>
            <a:r>
              <a:rPr lang="tr-TR" sz="2400" dirty="0" smtClean="0"/>
              <a:t>Cinsiyet rolleri</a:t>
            </a:r>
            <a:endParaRPr lang="en-US" sz="2400" dirty="0" smtClean="0"/>
          </a:p>
          <a:p>
            <a:pPr lvl="1"/>
            <a:r>
              <a:rPr lang="tr-TR" sz="2400" dirty="0" smtClean="0"/>
              <a:t>Ekonomi</a:t>
            </a:r>
            <a:endParaRPr lang="tr-TR" dirty="0" smtClean="0"/>
          </a:p>
        </p:txBody>
      </p:sp>
      <p:pic>
        <p:nvPicPr>
          <p:cNvPr id="15363" name="Picture 7" descr="D:\br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852738"/>
            <a:ext cx="17145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EĞİTİMİ</a:t>
            </a:r>
            <a:endParaRPr lang="tr-TR" dirty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457200" y="2276475"/>
            <a:ext cx="7239000" cy="4179888"/>
          </a:xfrm>
        </p:spPr>
        <p:txBody>
          <a:bodyPr/>
          <a:lstStyle/>
          <a:p>
            <a:r>
              <a:rPr lang="tr-TR" sz="3200" smtClean="0"/>
              <a:t>Temel hareket becerileri ve</a:t>
            </a:r>
          </a:p>
          <a:p>
            <a:r>
              <a:rPr lang="tr-TR" sz="3200" smtClean="0"/>
              <a:t>Hareket kavramlarından oluşur.</a:t>
            </a:r>
          </a:p>
        </p:txBody>
      </p:sp>
      <p:pic>
        <p:nvPicPr>
          <p:cNvPr id="17411" name="Picture 4" descr="D:\beanqu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3375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TEMEL HAREKET BECERİLERİ</a:t>
            </a:r>
            <a:endParaRPr lang="tr-TR" dirty="0"/>
          </a:p>
        </p:txBody>
      </p:sp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smtClean="0"/>
              <a:t>Temel hareket becerileri oyunlarda, sporlarda, dansta ve fiziksel uygunluk aktivitelerinde kullanılan kompleks ve özel motor becerilerin  temelleri oluşturan becerilerdir. </a:t>
            </a:r>
          </a:p>
          <a:p>
            <a:pPr algn="just"/>
            <a:r>
              <a:rPr lang="tr-TR" sz="2400" smtClean="0"/>
              <a:t>Hareket kavramları ve temel hareket becerileri erken çocukluk döneminde ve ilkokulda öğrenilmelidir.</a:t>
            </a:r>
          </a:p>
          <a:p>
            <a:pPr algn="just"/>
            <a:r>
              <a:rPr lang="tr-TR" sz="2400" smtClean="0"/>
              <a:t>Bu kavramlar ve beceriler istenilen seviyede öğrenildikten sonra tüm yaşam boyunca kullanılır.</a:t>
            </a:r>
          </a:p>
          <a:p>
            <a:pPr>
              <a:buFont typeface="Wingdings 2" pitchFamily="18" charset="2"/>
              <a:buNone/>
            </a:pPr>
            <a:endParaRPr lang="tr-TR" smtClean="0"/>
          </a:p>
        </p:txBody>
      </p:sp>
      <p:pic>
        <p:nvPicPr>
          <p:cNvPr id="18435" name="Picture 9" descr="D:\ju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81600"/>
            <a:ext cx="2376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EĞİTİMİ</a:t>
            </a:r>
            <a:endParaRPr lang="tr-TR" dirty="0"/>
          </a:p>
        </p:txBody>
      </p:sp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Rudolf Laban</a:t>
            </a:r>
          </a:p>
          <a:p>
            <a:r>
              <a:rPr lang="tr-TR" smtClean="0"/>
              <a:t>Öğrenci tarafından geliştirilen problem çözme becerisi</a:t>
            </a:r>
            <a:endParaRPr lang="en-US" smtClean="0"/>
          </a:p>
          <a:p>
            <a:r>
              <a:rPr lang="tr-TR" smtClean="0"/>
              <a:t>Öğrencinin bilişsel ve yaratıcı olarak katılımı</a:t>
            </a:r>
            <a:endParaRPr lang="en-US" smtClean="0"/>
          </a:p>
          <a:p>
            <a:r>
              <a:rPr lang="tr-TR" smtClean="0"/>
              <a:t>Çözüme ulaşmada bilgiyi keşfetme, analiz etme ve uygulama; bireysel farklılıkları dikkate alma</a:t>
            </a:r>
            <a:endParaRPr lang="en-US" smtClean="0"/>
          </a:p>
          <a:p>
            <a:r>
              <a:rPr lang="tr-TR" smtClean="0"/>
              <a:t>Öğretmen yol gösterici</a:t>
            </a:r>
            <a:endParaRPr lang="en-US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HAREKET EĞİTİMİNİN ÖZELLİKLERİ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Hareket eğitimi bireysel keşiftir.</a:t>
            </a:r>
          </a:p>
          <a:p>
            <a:r>
              <a:rPr lang="tr-TR" dirty="0" smtClean="0"/>
              <a:t>Öğrenci merkezlidir.</a:t>
            </a:r>
          </a:p>
          <a:p>
            <a:r>
              <a:rPr lang="tr-TR" dirty="0" smtClean="0"/>
              <a:t>Temelinde problem çözme vardır.</a:t>
            </a:r>
          </a:p>
          <a:p>
            <a:r>
              <a:rPr lang="tr-TR" dirty="0" smtClean="0"/>
              <a:t>Geleneksel spor eğitiminden daha az </a:t>
            </a:r>
            <a:r>
              <a:rPr lang="tr-TR" dirty="0" err="1" smtClean="0"/>
              <a:t>formal</a:t>
            </a:r>
            <a:r>
              <a:rPr lang="tr-TR" dirty="0" smtClean="0"/>
              <a:t> yapıdadır.</a:t>
            </a:r>
          </a:p>
          <a:p>
            <a:r>
              <a:rPr lang="tr-TR" dirty="0" smtClean="0"/>
              <a:t>Motor becerilerin öğrenilmesini kolaylaştırır.</a:t>
            </a:r>
          </a:p>
          <a:p>
            <a:r>
              <a:rPr lang="tr-TR" dirty="0" smtClean="0"/>
              <a:t>Hareket analizini destekler.</a:t>
            </a:r>
          </a:p>
          <a:p>
            <a:r>
              <a:rPr lang="tr-TR" dirty="0" smtClean="0"/>
              <a:t>Uygun malzeme/araç-gereç gerektirir.</a:t>
            </a:r>
          </a:p>
          <a:p>
            <a:r>
              <a:rPr lang="tr-TR" dirty="0" smtClean="0"/>
              <a:t>Hareket eğitimindeki gelişmeler, belirli aralıklarla ölçülmelidir.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60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KAVRAMLARI</a:t>
            </a:r>
            <a:endParaRPr lang="tr-TR" dirty="0"/>
          </a:p>
        </p:txBody>
      </p:sp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457200" y="2060575"/>
            <a:ext cx="7239000" cy="4395788"/>
          </a:xfrm>
        </p:spPr>
        <p:txBody>
          <a:bodyPr/>
          <a:lstStyle/>
          <a:p>
            <a:pPr algn="just"/>
            <a:r>
              <a:rPr lang="tr-TR" sz="2800" smtClean="0"/>
              <a:t>Hareket kavramları özel hareket amaçlarını gerçekleştirmek için bireyin kendi davranışlarını adapte etmesine ve düzenlemesine izin veren hareketlerin bilgisi ve anlayışıdır.</a:t>
            </a:r>
            <a:endParaRPr lang="en-US" sz="2800" smtClean="0"/>
          </a:p>
          <a:p>
            <a:endParaRPr lang="tr-TR" smtClean="0"/>
          </a:p>
        </p:txBody>
      </p:sp>
      <p:pic>
        <p:nvPicPr>
          <p:cNvPr id="26627" name="Picture 8" descr="D:\r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6529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Hareket </a:t>
            </a:r>
            <a:r>
              <a:rPr lang="tr-TR" dirty="0" err="1" smtClean="0"/>
              <a:t>eğİtİmİ</a:t>
            </a:r>
            <a:r>
              <a:rPr lang="tr-TR" dirty="0" smtClean="0"/>
              <a:t> İle </a:t>
            </a:r>
            <a:r>
              <a:rPr lang="tr-TR" dirty="0" err="1" smtClean="0"/>
              <a:t>İlgİlİ</a:t>
            </a:r>
            <a:r>
              <a:rPr lang="tr-TR" dirty="0" smtClean="0"/>
              <a:t> sorular????</a:t>
            </a:r>
            <a:endParaRPr lang="tr-TR" dirty="0"/>
          </a:p>
        </p:txBody>
      </p:sp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457200" y="1989138"/>
            <a:ext cx="7239000" cy="4467225"/>
          </a:xfrm>
        </p:spPr>
        <p:txBody>
          <a:bodyPr/>
          <a:lstStyle/>
          <a:p>
            <a:r>
              <a:rPr lang="tr-TR" smtClean="0"/>
              <a:t>Vücudumuz nasıl hareket eder?</a:t>
            </a:r>
          </a:p>
          <a:p>
            <a:r>
              <a:rPr lang="tr-TR" smtClean="0"/>
              <a:t>Nerede hareket ederiz?</a:t>
            </a:r>
          </a:p>
          <a:p>
            <a:r>
              <a:rPr lang="tr-TR" smtClean="0"/>
              <a:t>Nasıl hareket ederiz?</a:t>
            </a:r>
          </a:p>
          <a:p>
            <a:r>
              <a:rPr lang="tr-TR" smtClean="0"/>
              <a:t>Kiminle veya ne ile hareket ederiz?</a:t>
            </a:r>
          </a:p>
        </p:txBody>
      </p:sp>
      <p:pic>
        <p:nvPicPr>
          <p:cNvPr id="25603" name="Picture 11" descr="D:\l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9891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327</TotalTime>
  <Words>518</Words>
  <Application>Microsoft Office PowerPoint</Application>
  <PresentationFormat>Ekran Gösterisi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Zengin</vt:lpstr>
      <vt:lpstr>Clip</vt:lpstr>
      <vt:lpstr>HAREKET EĞİTİMİ  ÇOCUK VE GENÇ ÇALIŞTIRICILIĞI KURSU 24-26 Haziran 2019 İZMİR</vt:lpstr>
      <vt:lpstr>HAREKET NEDİR?</vt:lpstr>
      <vt:lpstr>HAREKETİ ETKİLEYEN GENEL FAKTÖRLER</vt:lpstr>
      <vt:lpstr>HAREKET EĞİTİMİ</vt:lpstr>
      <vt:lpstr>TEMEL HAREKET BECERİLERİ</vt:lpstr>
      <vt:lpstr>HAREKET EĞİTİMİ</vt:lpstr>
      <vt:lpstr>HAREKET EĞİTİMİNİN ÖZELLİKLERİ</vt:lpstr>
      <vt:lpstr>HAREKET KAVRAMLARI</vt:lpstr>
      <vt:lpstr>Hareket eğİtİmİ İle İlgİlİ sorular????</vt:lpstr>
      <vt:lpstr>Hareket İçİn,</vt:lpstr>
      <vt:lpstr>Hareket kavramlarI</vt:lpstr>
      <vt:lpstr>HAREKET KAVRAMLARI-I</vt:lpstr>
      <vt:lpstr>Hareket kavramlarI-II</vt:lpstr>
      <vt:lpstr>Hareket kavramlarI-III</vt:lpstr>
      <vt:lpstr>Hareket kavramları-IV</vt:lpstr>
      <vt:lpstr>Hareket kavramlarI-V</vt:lpstr>
      <vt:lpstr>HAREKET KAVRAMLARI-VI</vt:lpstr>
      <vt:lpstr>Slayt 18</vt:lpstr>
      <vt:lpstr>TEMEL HAREKET BECERİLERİ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 EĞİTİMİ</dc:title>
  <dc:creator>nmirzeoglu</dc:creator>
  <cp:lastModifiedBy>user</cp:lastModifiedBy>
  <cp:revision>66</cp:revision>
  <dcterms:created xsi:type="dcterms:W3CDTF">2014-09-29T17:22:07Z</dcterms:created>
  <dcterms:modified xsi:type="dcterms:W3CDTF">2019-06-24T06:24:44Z</dcterms:modified>
</cp:coreProperties>
</file>